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1"/>
  </p:notesMasterIdLst>
  <p:handoutMasterIdLst>
    <p:handoutMasterId r:id="rId62"/>
  </p:handoutMasterIdLst>
  <p:sldIdLst>
    <p:sldId id="301" r:id="rId3"/>
    <p:sldId id="406" r:id="rId4"/>
    <p:sldId id="305" r:id="rId5"/>
    <p:sldId id="409" r:id="rId6"/>
    <p:sldId id="306" r:id="rId7"/>
    <p:sldId id="307" r:id="rId8"/>
    <p:sldId id="312" r:id="rId9"/>
    <p:sldId id="313" r:id="rId10"/>
    <p:sldId id="405" r:id="rId11"/>
    <p:sldId id="314" r:id="rId12"/>
    <p:sldId id="404" r:id="rId13"/>
    <p:sldId id="315" r:id="rId14"/>
    <p:sldId id="316" r:id="rId15"/>
    <p:sldId id="319" r:id="rId16"/>
    <p:sldId id="320" r:id="rId17"/>
    <p:sldId id="322" r:id="rId18"/>
    <p:sldId id="323" r:id="rId19"/>
    <p:sldId id="407" r:id="rId20"/>
    <p:sldId id="324" r:id="rId21"/>
    <p:sldId id="326" r:id="rId22"/>
    <p:sldId id="327" r:id="rId23"/>
    <p:sldId id="329" r:id="rId24"/>
    <p:sldId id="330" r:id="rId25"/>
    <p:sldId id="331" r:id="rId26"/>
    <p:sldId id="332" r:id="rId27"/>
    <p:sldId id="334" r:id="rId28"/>
    <p:sldId id="335" r:id="rId29"/>
    <p:sldId id="336" r:id="rId30"/>
    <p:sldId id="337" r:id="rId31"/>
    <p:sldId id="339" r:id="rId32"/>
    <p:sldId id="340" r:id="rId33"/>
    <p:sldId id="341" r:id="rId34"/>
    <p:sldId id="342" r:id="rId35"/>
    <p:sldId id="343" r:id="rId36"/>
    <p:sldId id="345" r:id="rId37"/>
    <p:sldId id="402" r:id="rId38"/>
    <p:sldId id="348" r:id="rId39"/>
    <p:sldId id="359" r:id="rId40"/>
    <p:sldId id="360" r:id="rId41"/>
    <p:sldId id="365" r:id="rId42"/>
    <p:sldId id="371" r:id="rId43"/>
    <p:sldId id="375" r:id="rId44"/>
    <p:sldId id="376" r:id="rId45"/>
    <p:sldId id="377" r:id="rId46"/>
    <p:sldId id="380" r:id="rId47"/>
    <p:sldId id="381" r:id="rId48"/>
    <p:sldId id="383" r:id="rId49"/>
    <p:sldId id="386" r:id="rId50"/>
    <p:sldId id="387" r:id="rId51"/>
    <p:sldId id="388" r:id="rId52"/>
    <p:sldId id="389" r:id="rId53"/>
    <p:sldId id="393" r:id="rId54"/>
    <p:sldId id="394" r:id="rId55"/>
    <p:sldId id="385" r:id="rId56"/>
    <p:sldId id="397" r:id="rId57"/>
    <p:sldId id="403" r:id="rId58"/>
    <p:sldId id="399" r:id="rId59"/>
    <p:sldId id="401" r:id="rId6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73F15B-1BD2-4A82-B7EB-A130408D5534}" v="1" dt="2021-08-30T22:38:28.914"/>
  </p1510:revLst>
</p1510:revInfo>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14" autoAdjust="0"/>
    <p:restoredTop sz="77510" autoAdjust="0"/>
  </p:normalViewPr>
  <p:slideViewPr>
    <p:cSldViewPr snapToGrid="0" snapToObjects="1">
      <p:cViewPr varScale="1">
        <p:scale>
          <a:sx n="69" d="100"/>
          <a:sy n="69" d="100"/>
        </p:scale>
        <p:origin x="1824" y="34"/>
      </p:cViewPr>
      <p:guideLst/>
    </p:cSldViewPr>
  </p:slideViewPr>
  <p:outlineViewPr>
    <p:cViewPr>
      <p:scale>
        <a:sx n="33" d="100"/>
        <a:sy n="33" d="100"/>
      </p:scale>
      <p:origin x="0" y="-90102"/>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ine Gajkowski" userId="944e2850-a6e3-4afb-b041-8b8c0c4cbe22" providerId="ADAL" clId="{B573F15B-1BD2-4A82-B7EB-A130408D5534}"/>
    <pc:docChg chg="undo custSel addSld delSld modSld sldOrd">
      <pc:chgData name="Laurine Gajkowski" userId="944e2850-a6e3-4afb-b041-8b8c0c4cbe22" providerId="ADAL" clId="{B573F15B-1BD2-4A82-B7EB-A130408D5534}" dt="2021-08-30T23:16:06.366" v="483" actId="20577"/>
      <pc:docMkLst>
        <pc:docMk/>
      </pc:docMkLst>
      <pc:sldChg chg="modNotesTx">
        <pc:chgData name="Laurine Gajkowski" userId="944e2850-a6e3-4afb-b041-8b8c0c4cbe22" providerId="ADAL" clId="{B573F15B-1BD2-4A82-B7EB-A130408D5534}" dt="2021-08-30T22:33:07.106" v="16" actId="113"/>
        <pc:sldMkLst>
          <pc:docMk/>
          <pc:sldMk cId="4140415912" sldId="301"/>
        </pc:sldMkLst>
      </pc:sldChg>
      <pc:sldChg chg="modSp mod">
        <pc:chgData name="Laurine Gajkowski" userId="944e2850-a6e3-4afb-b041-8b8c0c4cbe22" providerId="ADAL" clId="{B573F15B-1BD2-4A82-B7EB-A130408D5534}" dt="2021-08-30T22:50:22.745" v="198" actId="20577"/>
        <pc:sldMkLst>
          <pc:docMk/>
          <pc:sldMk cId="173364711" sldId="306"/>
        </pc:sldMkLst>
        <pc:spChg chg="mod">
          <ac:chgData name="Laurine Gajkowski" userId="944e2850-a6e3-4afb-b041-8b8c0c4cbe22" providerId="ADAL" clId="{B573F15B-1BD2-4A82-B7EB-A130408D5534}" dt="2021-08-30T22:50:22.745" v="198" actId="20577"/>
          <ac:spMkLst>
            <pc:docMk/>
            <pc:sldMk cId="173364711" sldId="306"/>
            <ac:spMk id="3" creationId="{00000000-0000-0000-0000-000000000000}"/>
          </ac:spMkLst>
        </pc:spChg>
      </pc:sldChg>
      <pc:sldChg chg="delSp modSp mod">
        <pc:chgData name="Laurine Gajkowski" userId="944e2850-a6e3-4afb-b041-8b8c0c4cbe22" providerId="ADAL" clId="{B573F15B-1BD2-4A82-B7EB-A130408D5534}" dt="2021-08-30T22:59:20.158" v="228" actId="478"/>
        <pc:sldMkLst>
          <pc:docMk/>
          <pc:sldMk cId="109059571" sldId="314"/>
        </pc:sldMkLst>
        <pc:picChg chg="del mod">
          <ac:chgData name="Laurine Gajkowski" userId="944e2850-a6e3-4afb-b041-8b8c0c4cbe22" providerId="ADAL" clId="{B573F15B-1BD2-4A82-B7EB-A130408D5534}" dt="2021-08-30T22:59:20.158" v="228" actId="478"/>
          <ac:picMkLst>
            <pc:docMk/>
            <pc:sldMk cId="109059571" sldId="314"/>
            <ac:picMk id="2" creationId="{E34F0FD0-F17F-43D7-B9C6-69B9F90445F0}"/>
          </ac:picMkLst>
        </pc:picChg>
      </pc:sldChg>
      <pc:sldChg chg="modSp mod">
        <pc:chgData name="Laurine Gajkowski" userId="944e2850-a6e3-4afb-b041-8b8c0c4cbe22" providerId="ADAL" clId="{B573F15B-1BD2-4A82-B7EB-A130408D5534}" dt="2021-08-30T22:52:44.640" v="204" actId="20577"/>
        <pc:sldMkLst>
          <pc:docMk/>
          <pc:sldMk cId="635958712" sldId="315"/>
        </pc:sldMkLst>
        <pc:spChg chg="mod">
          <ac:chgData name="Laurine Gajkowski" userId="944e2850-a6e3-4afb-b041-8b8c0c4cbe22" providerId="ADAL" clId="{B573F15B-1BD2-4A82-B7EB-A130408D5534}" dt="2021-08-30T22:52:44.640" v="204" actId="20577"/>
          <ac:spMkLst>
            <pc:docMk/>
            <pc:sldMk cId="635958712" sldId="315"/>
            <ac:spMk id="3" creationId="{00000000-0000-0000-0000-000000000000}"/>
          </ac:spMkLst>
        </pc:spChg>
      </pc:sldChg>
      <pc:sldChg chg="modNotesTx">
        <pc:chgData name="Laurine Gajkowski" userId="944e2850-a6e3-4afb-b041-8b8c0c4cbe22" providerId="ADAL" clId="{B573F15B-1BD2-4A82-B7EB-A130408D5534}" dt="2021-08-30T22:56:58.487" v="224" actId="20577"/>
        <pc:sldMkLst>
          <pc:docMk/>
          <pc:sldMk cId="3039476591" sldId="327"/>
        </pc:sldMkLst>
      </pc:sldChg>
      <pc:sldChg chg="modSp mod modNotesTx">
        <pc:chgData name="Laurine Gajkowski" userId="944e2850-a6e3-4afb-b041-8b8c0c4cbe22" providerId="ADAL" clId="{B573F15B-1BD2-4A82-B7EB-A130408D5534}" dt="2021-08-30T23:08:11.966" v="467" actId="20577"/>
        <pc:sldMkLst>
          <pc:docMk/>
          <pc:sldMk cId="22812738" sldId="365"/>
        </pc:sldMkLst>
        <pc:spChg chg="mod">
          <ac:chgData name="Laurine Gajkowski" userId="944e2850-a6e3-4afb-b041-8b8c0c4cbe22" providerId="ADAL" clId="{B573F15B-1BD2-4A82-B7EB-A130408D5534}" dt="2021-08-30T23:05:35.820" v="265" actId="6549"/>
          <ac:spMkLst>
            <pc:docMk/>
            <pc:sldMk cId="22812738" sldId="365"/>
            <ac:spMk id="2" creationId="{00000000-0000-0000-0000-000000000000}"/>
          </ac:spMkLst>
        </pc:spChg>
        <pc:spChg chg="mod">
          <ac:chgData name="Laurine Gajkowski" userId="944e2850-a6e3-4afb-b041-8b8c0c4cbe22" providerId="ADAL" clId="{B573F15B-1BD2-4A82-B7EB-A130408D5534}" dt="2021-08-30T23:05:07.510" v="261" actId="1076"/>
          <ac:spMkLst>
            <pc:docMk/>
            <pc:sldMk cId="22812738" sldId="365"/>
            <ac:spMk id="3" creationId="{00000000-0000-0000-0000-000000000000}"/>
          </ac:spMkLst>
        </pc:spChg>
      </pc:sldChg>
      <pc:sldChg chg="modNotesTx">
        <pc:chgData name="Laurine Gajkowski" userId="944e2850-a6e3-4afb-b041-8b8c0c4cbe22" providerId="ADAL" clId="{B573F15B-1BD2-4A82-B7EB-A130408D5534}" dt="2021-08-30T23:15:26.508" v="482" actId="20577"/>
        <pc:sldMkLst>
          <pc:docMk/>
          <pc:sldMk cId="3126311997" sldId="375"/>
        </pc:sldMkLst>
      </pc:sldChg>
      <pc:sldChg chg="modSp mod">
        <pc:chgData name="Laurine Gajkowski" userId="944e2850-a6e3-4afb-b041-8b8c0c4cbe22" providerId="ADAL" clId="{B573F15B-1BD2-4A82-B7EB-A130408D5534}" dt="2021-08-30T23:16:06.366" v="483" actId="20577"/>
        <pc:sldMkLst>
          <pc:docMk/>
          <pc:sldMk cId="611723087" sldId="387"/>
        </pc:sldMkLst>
        <pc:spChg chg="mod">
          <ac:chgData name="Laurine Gajkowski" userId="944e2850-a6e3-4afb-b041-8b8c0c4cbe22" providerId="ADAL" clId="{B573F15B-1BD2-4A82-B7EB-A130408D5534}" dt="2021-08-30T23:16:06.366" v="483" actId="20577"/>
          <ac:spMkLst>
            <pc:docMk/>
            <pc:sldMk cId="611723087" sldId="387"/>
            <ac:spMk id="3" creationId="{00000000-0000-0000-0000-000000000000}"/>
          </ac:spMkLst>
        </pc:spChg>
      </pc:sldChg>
      <pc:sldChg chg="ord">
        <pc:chgData name="Laurine Gajkowski" userId="944e2850-a6e3-4afb-b041-8b8c0c4cbe22" providerId="ADAL" clId="{B573F15B-1BD2-4A82-B7EB-A130408D5534}" dt="2021-08-30T22:58:52.153" v="226"/>
        <pc:sldMkLst>
          <pc:docMk/>
          <pc:sldMk cId="3948370941" sldId="404"/>
        </pc:sldMkLst>
      </pc:sldChg>
      <pc:sldChg chg="modNotesTx">
        <pc:chgData name="Laurine Gajkowski" userId="944e2850-a6e3-4afb-b041-8b8c0c4cbe22" providerId="ADAL" clId="{B573F15B-1BD2-4A82-B7EB-A130408D5534}" dt="2021-08-30T23:00:17.174" v="260" actId="20577"/>
        <pc:sldMkLst>
          <pc:docMk/>
          <pc:sldMk cId="3891074764" sldId="407"/>
        </pc:sldMkLst>
      </pc:sldChg>
      <pc:sldChg chg="new del">
        <pc:chgData name="Laurine Gajkowski" userId="944e2850-a6e3-4afb-b041-8b8c0c4cbe22" providerId="ADAL" clId="{B573F15B-1BD2-4A82-B7EB-A130408D5534}" dt="2021-08-30T22:34:20.881" v="19" actId="2696"/>
        <pc:sldMkLst>
          <pc:docMk/>
          <pc:sldMk cId="3334805535" sldId="408"/>
        </pc:sldMkLst>
      </pc:sldChg>
      <pc:sldChg chg="modSp new mod ord">
        <pc:chgData name="Laurine Gajkowski" userId="944e2850-a6e3-4afb-b041-8b8c0c4cbe22" providerId="ADAL" clId="{B573F15B-1BD2-4A82-B7EB-A130408D5534}" dt="2021-08-30T22:49:37.035" v="190"/>
        <pc:sldMkLst>
          <pc:docMk/>
          <pc:sldMk cId="2688184679" sldId="409"/>
        </pc:sldMkLst>
        <pc:spChg chg="mod">
          <ac:chgData name="Laurine Gajkowski" userId="944e2850-a6e3-4afb-b041-8b8c0c4cbe22" providerId="ADAL" clId="{B573F15B-1BD2-4A82-B7EB-A130408D5534}" dt="2021-08-30T22:35:44.731" v="53" actId="20577"/>
          <ac:spMkLst>
            <pc:docMk/>
            <pc:sldMk cId="2688184679" sldId="409"/>
            <ac:spMk id="2" creationId="{8925BF03-B45F-44EA-8818-1BC34967502B}"/>
          </ac:spMkLst>
        </pc:spChg>
        <pc:spChg chg="mod">
          <ac:chgData name="Laurine Gajkowski" userId="944e2850-a6e3-4afb-b041-8b8c0c4cbe22" providerId="ADAL" clId="{B573F15B-1BD2-4A82-B7EB-A130408D5534}" dt="2021-08-30T22:49:10.457" v="188" actId="20577"/>
          <ac:spMkLst>
            <pc:docMk/>
            <pc:sldMk cId="2688184679" sldId="409"/>
            <ac:spMk id="3" creationId="{0B4D36D9-4E03-4ACB-813D-ED9279B75B0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8/31/2021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D3B45"/>
                </a:solidFill>
                <a:effectLst/>
                <a:latin typeface="Lato Extended"/>
              </a:rPr>
              <a:t> Nutrients critical for brain development and growth must be provided in adequate amounts.</a:t>
            </a:r>
          </a:p>
          <a:p>
            <a:r>
              <a:rPr lang="en-US" b="1" dirty="0"/>
              <a:t>The 2020-2025 Dietary Guidelines carries forward this emphasis on the importance of a healthy dietary pattern as a whole— rather than on individual nutrients or foods in isolation.</a:t>
            </a:r>
            <a:r>
              <a:rPr lang="en-US" dirty="0"/>
              <a:t> </a:t>
            </a:r>
            <a:r>
              <a:rPr lang="en-US" b="0" i="0" dirty="0">
                <a:solidFill>
                  <a:srgbClr val="2D3B45"/>
                </a:solidFill>
                <a:effectLst/>
                <a:latin typeface="Lato Extended"/>
              </a:rPr>
              <a:t>Healthy dietary patterns support optimal growth and development.  </a:t>
            </a:r>
          </a:p>
          <a:p>
            <a:r>
              <a:rPr lang="en-US" dirty="0"/>
              <a:t>The </a:t>
            </a:r>
            <a:r>
              <a:rPr lang="en-US" b="1" dirty="0"/>
              <a:t>Science Underlying the Dietary Guidelines Demonstrates That Healthy Eating Across the Lifespan Can Promote Health and Reduce Risk of Chronic Disease </a:t>
            </a:r>
            <a:endParaRPr lang="en-US" b="1" i="0" dirty="0">
              <a:solidFill>
                <a:srgbClr val="2D3B45"/>
              </a:solidFill>
              <a:effectLst/>
              <a:latin typeface="Lato Extended"/>
            </a:endParaRPr>
          </a:p>
          <a:p>
            <a:r>
              <a:rPr lang="en-US" b="0" i="0" dirty="0">
                <a:solidFill>
                  <a:srgbClr val="2D3B45"/>
                </a:solidFill>
                <a:effectLst/>
                <a:latin typeface="Lato Extended"/>
              </a:rPr>
              <a:t>The outer bars of our Bindler model strongly influence the child’s dietary behaviors.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dk1"/>
                </a:solidFill>
                <a:effectLst/>
                <a:latin typeface="Arial"/>
                <a:ea typeface="Arial"/>
                <a:cs typeface="Arial"/>
                <a:sym typeface="Arial"/>
              </a:rPr>
              <a:t>Phenylketonuria</a:t>
            </a:r>
            <a:r>
              <a:rPr lang="en-US" sz="1200" b="0" i="0" u="none" strike="noStrike" kern="1200" cap="none" dirty="0">
                <a:solidFill>
                  <a:schemeClr val="dk1"/>
                </a:solidFill>
                <a:effectLst/>
                <a:latin typeface="Arial"/>
                <a:ea typeface="Arial"/>
                <a:cs typeface="Arial"/>
                <a:sym typeface="Arial"/>
              </a:rPr>
              <a:t> (</a:t>
            </a:r>
            <a:r>
              <a:rPr lang="en-US" sz="1200" b="1" i="0" u="none" strike="noStrike" kern="1200" cap="none" dirty="0">
                <a:solidFill>
                  <a:schemeClr val="dk1"/>
                </a:solidFill>
                <a:effectLst/>
                <a:latin typeface="Arial"/>
                <a:ea typeface="Arial"/>
                <a:cs typeface="Arial"/>
                <a:sym typeface="Arial"/>
              </a:rPr>
              <a:t>PKU</a:t>
            </a:r>
            <a:r>
              <a:rPr lang="en-US" sz="1200" b="0" i="0" u="none" strike="noStrike" kern="1200" cap="none" dirty="0">
                <a:solidFill>
                  <a:schemeClr val="dk1"/>
                </a:solidFill>
                <a:effectLst/>
                <a:latin typeface="Arial"/>
                <a:ea typeface="Arial"/>
                <a:cs typeface="Arial"/>
                <a:sym typeface="Arial"/>
              </a:rPr>
              <a:t>) is a genetic condition that causes an amino acid called phenylalanine to build up in the body. Amino acids are the building blocks of protein. Phenylalanine is found in all proteins and some artificial sweeteners. PKU can be detected by a blood test performed via a heel stick 1-2 days after birth.</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47686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Parents don’t want to waste any formula,</a:t>
            </a:r>
            <a:r>
              <a:rPr lang="en-US" baseline="0" dirty="0"/>
              <a:t> so they coax infant to finish the bottle even after the baby is satisfied.</a:t>
            </a:r>
          </a:p>
          <a:p>
            <a:endParaRPr lang="en-US" dirty="0"/>
          </a:p>
          <a:p>
            <a:r>
              <a:rPr lang="en-US" dirty="0"/>
              <a:t>Formula fed babies tend to be overfed.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776673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Never microwave EBM or formula!!</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18</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90547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recommendations to introduce allergenic foods (eggs,</a:t>
            </a:r>
            <a:r>
              <a:rPr lang="en-US" baseline="0" dirty="0"/>
              <a:t> dairy, nuts). </a:t>
            </a:r>
            <a:r>
              <a:rPr lang="en-US" sz="1200" b="1" i="0" u="none" strike="noStrike" kern="1200" cap="none" dirty="0">
                <a:solidFill>
                  <a:schemeClr val="dk1"/>
                </a:solidFill>
                <a:effectLst/>
                <a:latin typeface="Arial"/>
                <a:ea typeface="Arial"/>
                <a:cs typeface="Arial"/>
                <a:sym typeface="Arial"/>
              </a:rPr>
              <a:t>Key Takeaways From The Guidelines</a:t>
            </a:r>
          </a:p>
          <a:p>
            <a:br>
              <a:rPr lang="en-US" dirty="0"/>
            </a:br>
            <a:r>
              <a:rPr lang="en-US" sz="1200" b="0" i="0" u="none" strike="noStrike" kern="1200" cap="none" dirty="0">
                <a:solidFill>
                  <a:schemeClr val="dk1"/>
                </a:solidFill>
                <a:effectLst/>
                <a:latin typeface="Arial"/>
                <a:ea typeface="Arial"/>
                <a:cs typeface="Arial"/>
                <a:sym typeface="Arial"/>
              </a:rPr>
              <a:t>The AAP guidelines recommend early, “purposeful” introduction of allergens to help reduce your baby’s food allergy risk.</a:t>
            </a:r>
          </a:p>
          <a:p>
            <a:endParaRPr lang="en-US" dirty="0"/>
          </a:p>
          <a:p>
            <a:endParaRPr lang="en-US" dirty="0"/>
          </a:p>
          <a:p>
            <a:r>
              <a:rPr lang="en-US" dirty="0"/>
              <a:t>They can start to sit up, which is an indication for readiness.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2539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https://oversight.house.gov/sites/democrats.oversight.house.gov/files/2021-02-04%20ECP%20Baby%20Food%20Staff%20Report.pdf</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2265758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cap="none" dirty="0">
                <a:solidFill>
                  <a:schemeClr val="dk1"/>
                </a:solidFill>
                <a:effectLst/>
                <a:latin typeface="Arial"/>
                <a:ea typeface="Arial"/>
                <a:cs typeface="Arial"/>
                <a:sym typeface="Arial"/>
              </a:rPr>
              <a:t>Maren presents:</a:t>
            </a:r>
          </a:p>
          <a:p>
            <a:r>
              <a:rPr lang="en-US" sz="1200" b="1" i="0" u="none" strike="noStrike" kern="1200" cap="none" dirty="0">
                <a:solidFill>
                  <a:schemeClr val="dk1"/>
                </a:solidFill>
                <a:effectLst/>
                <a:latin typeface="Arial"/>
                <a:ea typeface="Arial"/>
                <a:cs typeface="Arial"/>
                <a:sym typeface="Arial"/>
              </a:rPr>
              <a:t>Stages of pincer grasp development</a:t>
            </a:r>
          </a:p>
          <a:p>
            <a:r>
              <a:rPr lang="en-US" sz="1200" b="0" i="0" u="none" strike="noStrike" kern="1200" cap="none" dirty="0">
                <a:solidFill>
                  <a:schemeClr val="dk1"/>
                </a:solidFill>
                <a:effectLst/>
                <a:latin typeface="Arial"/>
                <a:ea typeface="Arial"/>
                <a:cs typeface="Arial"/>
                <a:sym typeface="Arial"/>
              </a:rPr>
              <a:t>Pincer grasp development is usually the result of building on several grasping and coordination milestones. Some of the early developmental milestones that later allow a child to perform the pincer grasp include:</a:t>
            </a:r>
          </a:p>
          <a:p>
            <a:r>
              <a:rPr lang="en-US" sz="1200" b="1" i="0" u="none" strike="noStrike" kern="1200" cap="none" dirty="0">
                <a:solidFill>
                  <a:schemeClr val="dk1"/>
                </a:solidFill>
                <a:effectLst/>
                <a:latin typeface="Arial"/>
                <a:ea typeface="Arial"/>
                <a:cs typeface="Arial"/>
                <a:sym typeface="Arial"/>
              </a:rPr>
              <a:t>palmar grasp: </a:t>
            </a:r>
            <a:r>
              <a:rPr lang="en-US" sz="1200" b="0" i="0" u="none" strike="noStrike" kern="1200" cap="none" dirty="0">
                <a:solidFill>
                  <a:schemeClr val="dk1"/>
                </a:solidFill>
                <a:effectLst/>
                <a:latin typeface="Arial"/>
                <a:ea typeface="Arial"/>
                <a:cs typeface="Arial"/>
                <a:sym typeface="Arial"/>
              </a:rPr>
              <a:t>bringing the fingers in toward the palm, allowing babies to curl their fingers around an object</a:t>
            </a:r>
          </a:p>
          <a:p>
            <a:r>
              <a:rPr lang="en-US" sz="1200" b="1" i="0" u="none" strike="noStrike" kern="1200" cap="none" dirty="0">
                <a:solidFill>
                  <a:schemeClr val="dk1"/>
                </a:solidFill>
                <a:effectLst/>
                <a:latin typeface="Arial"/>
                <a:ea typeface="Arial"/>
                <a:cs typeface="Arial"/>
                <a:sym typeface="Arial"/>
              </a:rPr>
              <a:t>raking grasp</a:t>
            </a:r>
            <a:r>
              <a:rPr lang="en-US" sz="1200" b="0" i="0" u="none" strike="noStrike" kern="1200" cap="none" dirty="0">
                <a:solidFill>
                  <a:schemeClr val="dk1"/>
                </a:solidFill>
                <a:effectLst/>
                <a:latin typeface="Arial"/>
                <a:ea typeface="Arial"/>
                <a:cs typeface="Arial"/>
                <a:sym typeface="Arial"/>
              </a:rPr>
              <a:t>: using the fingers other than the thumb like a rake, curling the top of the fingers over the object to bring items toward them</a:t>
            </a:r>
          </a:p>
          <a:p>
            <a:r>
              <a:rPr lang="en-US" sz="1200" b="1" i="0" u="none" strike="noStrike" kern="1200" cap="none" dirty="0">
                <a:solidFill>
                  <a:schemeClr val="dk1"/>
                </a:solidFill>
                <a:effectLst/>
                <a:latin typeface="Arial"/>
                <a:ea typeface="Arial"/>
                <a:cs typeface="Arial"/>
                <a:sym typeface="Arial"/>
              </a:rPr>
              <a:t>inferior pincer grasp: </a:t>
            </a:r>
            <a:r>
              <a:rPr lang="en-US" sz="1200" b="0" i="0" u="none" strike="noStrike" kern="1200" cap="none" dirty="0">
                <a:solidFill>
                  <a:schemeClr val="dk1"/>
                </a:solidFill>
                <a:effectLst/>
                <a:latin typeface="Arial"/>
                <a:ea typeface="Arial"/>
                <a:cs typeface="Arial"/>
                <a:sym typeface="Arial"/>
              </a:rPr>
              <a:t>using the pads of the thumb and index finger to pick up and hold objects; this precursor to the pincer grasp usually takes place between 7 and 8 months of age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0509050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Never give fruit juice or another sweetened beverage in a bottle.</a:t>
            </a:r>
          </a:p>
          <a:p>
            <a:r>
              <a:rPr lang="en-US" dirty="0"/>
              <a:t>Bye-bye bottle</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55356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Bottles’ effect on teeth</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61268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12775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16 ounces equals 2</a:t>
            </a:r>
            <a:r>
              <a:rPr lang="en-US" baseline="0" dirty="0"/>
              <a:t> eight-ounce cups or 4 four-ounce cups</a:t>
            </a:r>
          </a:p>
          <a:p>
            <a:endParaRPr lang="en-US" baseline="0" dirty="0"/>
          </a:p>
          <a:p>
            <a:r>
              <a:rPr lang="en-US" baseline="0" dirty="0"/>
              <a:t>Decrease milk intake as they increase solid foods </a:t>
            </a:r>
          </a:p>
          <a:p>
            <a:endParaRPr lang="en-US" baseline="0" dirty="0"/>
          </a:p>
          <a:p>
            <a:r>
              <a:rPr lang="en-US" baseline="0" dirty="0"/>
              <a:t>Too much milk can prevent toddlers from learning how to chew, digestive system isn’t training itself to digest solid foods etc. </a:t>
            </a:r>
          </a:p>
          <a:p>
            <a:r>
              <a:rPr lang="en-US" baseline="0" dirty="0"/>
              <a:t>Sit in a table/high chair – minimize risk of choking</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26</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68966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Basal Metabolic Rate (BMR)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0689373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822708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417137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NURS 316 students must be able to plot growth measurements and make clinical judgements about pattern.</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34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5454737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CDC recommendations for maintaining healthy weight:</a:t>
            </a:r>
          </a:p>
          <a:p>
            <a:pPr marL="228600" indent="-228600">
              <a:buAutoNum type="arabicPeriod"/>
            </a:pPr>
            <a:r>
              <a:rPr lang="en-US" dirty="0"/>
              <a:t>Develop healthy eating habits</a:t>
            </a:r>
          </a:p>
          <a:p>
            <a:pPr marL="228600" indent="-228600">
              <a:buAutoNum type="arabicPeriod"/>
            </a:pPr>
            <a:r>
              <a:rPr lang="en-US" dirty="0"/>
              <a:t>Limit calorie-rich temptations</a:t>
            </a:r>
          </a:p>
          <a:p>
            <a:pPr marL="228600" indent="-228600">
              <a:buAutoNum type="arabicPeriod"/>
            </a:pPr>
            <a:r>
              <a:rPr lang="en-US" dirty="0"/>
              <a:t>Help children stay active</a:t>
            </a:r>
          </a:p>
          <a:p>
            <a:pPr marL="228600" indent="-228600">
              <a:buAutoNum type="arabicPeriod"/>
            </a:pPr>
            <a:r>
              <a:rPr lang="en-US" dirty="0"/>
              <a:t>Reduce sedentary time</a:t>
            </a:r>
          </a:p>
          <a:p>
            <a:pPr marL="228600" indent="-228600">
              <a:buAutoNum type="arabicPeriod"/>
            </a:pPr>
            <a:r>
              <a:rPr lang="en-US" dirty="0"/>
              <a:t>5. Ensure adequate sleep</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7133169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https://www.fda.gov/food/metals-and-your-food/closer-zero-action-plan-baby-foods February 2021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3902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K for clotting</a:t>
            </a:r>
          </a:p>
          <a:p>
            <a:r>
              <a:rPr lang="en-US" dirty="0"/>
              <a:t>Vitamin D </a:t>
            </a:r>
          </a:p>
          <a:p>
            <a:r>
              <a:rPr lang="en-US" dirty="0"/>
              <a:t>ADEK!1!! ! !  !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7</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61733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teach using MyPlate.  Updated in our new Dietary Guidelines 2021</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9</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4078632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https://www.dietaryguidelines.gov/ to explore requirements for pediatrics.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20166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https://www.aap.org/en-us/advocacy-and-policy/aap-health-initiatives/HALF-Implementation-Guide/Age-Specific-Content/Pages/Infant-Timeline.aspx</a:t>
            </a:r>
          </a:p>
          <a:p>
            <a:r>
              <a:rPr lang="en-US" dirty="0"/>
              <a:t>Helpful</a:t>
            </a:r>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64525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trouble eating </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13</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1642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DOUBLE BIRTH WEIGHT BY 6 MONTHS</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37360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BF is covered in your OB course.</a:t>
            </a:r>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15</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01235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844800" y="6474315"/>
            <a:ext cx="5976063" cy="171990"/>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altLang="en-US" sz="1200" dirty="0">
                <a:solidFill>
                  <a:schemeClr val="tx1"/>
                </a:solidFill>
                <a:latin typeface="Verdana"/>
                <a:ea typeface="Verdana" panose="020B0604030504040204" pitchFamily="34" charset="0"/>
                <a:cs typeface="Verdana" panose="020B0604030504040204" pitchFamily="34" charset="0"/>
              </a:rPr>
              <a:t>Copyright © 2017, 2015, 2012 Pearson Education, Inc. All Rights Reserved</a:t>
            </a: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mottchildren.org/health-library/stc123615#stc123615-sec"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hyperlink" Target="https://www.mottchildren.org/health-library/sti150710#sti150710-sec"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choosemyplate.gov/"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745"/>
            <a:ext cx="8229600" cy="1052526"/>
          </a:xfrm>
        </p:spPr>
        <p:txBody>
          <a:bodyPr/>
          <a:lstStyle/>
          <a:p>
            <a:r>
              <a:rPr lang="en-US" dirty="0"/>
              <a:t>Principles of Pediatric Nursing: Caring for Children</a:t>
            </a:r>
          </a:p>
        </p:txBody>
      </p:sp>
      <p:sp>
        <p:nvSpPr>
          <p:cNvPr id="3" name="Text Placeholder 2"/>
          <p:cNvSpPr>
            <a:spLocks noGrp="1"/>
          </p:cNvSpPr>
          <p:nvPr>
            <p:ph type="body" idx="1"/>
          </p:nvPr>
        </p:nvSpPr>
        <p:spPr>
          <a:xfrm>
            <a:off x="457200" y="1212135"/>
            <a:ext cx="8229600" cy="388064"/>
          </a:xfrm>
        </p:spPr>
        <p:txBody>
          <a:bodyPr/>
          <a:lstStyle/>
          <a:p>
            <a:r>
              <a:rPr lang="en-US" dirty="0">
                <a:latin typeface="+mn-lt"/>
              </a:rPr>
              <a:t>Seventh Edition</a:t>
            </a:r>
          </a:p>
        </p:txBody>
      </p:sp>
      <p:sp>
        <p:nvSpPr>
          <p:cNvPr id="4" name="Text Placeholder 3"/>
          <p:cNvSpPr>
            <a:spLocks noGrp="1"/>
          </p:cNvSpPr>
          <p:nvPr>
            <p:ph type="body" idx="2"/>
          </p:nvPr>
        </p:nvSpPr>
        <p:spPr>
          <a:xfrm>
            <a:off x="5029200" y="2119086"/>
            <a:ext cx="3657600" cy="905997"/>
          </a:xfrm>
        </p:spPr>
        <p:txBody>
          <a:bodyPr/>
          <a:lstStyle/>
          <a:p>
            <a:pPr lvl="0" algn="ctr"/>
            <a:r>
              <a:rPr lang="en-US" b="1" dirty="0">
                <a:latin typeface="+mn-lt"/>
              </a:rPr>
              <a:t>Chapter 14</a:t>
            </a:r>
          </a:p>
        </p:txBody>
      </p:sp>
      <p:sp>
        <p:nvSpPr>
          <p:cNvPr id="5" name="Text Placeholder 4"/>
          <p:cNvSpPr>
            <a:spLocks noGrp="1"/>
          </p:cNvSpPr>
          <p:nvPr>
            <p:ph type="body" idx="3"/>
          </p:nvPr>
        </p:nvSpPr>
        <p:spPr>
          <a:xfrm>
            <a:off x="4074219" y="3114461"/>
            <a:ext cx="4829635" cy="1457528"/>
          </a:xfrm>
        </p:spPr>
        <p:txBody>
          <a:bodyPr/>
          <a:lstStyle/>
          <a:p>
            <a:pPr algn="ctr"/>
            <a:r>
              <a:rPr lang="en-US" dirty="0">
                <a:latin typeface="+mn-lt"/>
              </a:rPr>
              <a:t>Infant, Child, and Adolescent Nutrition</a:t>
            </a:r>
          </a:p>
          <a:p>
            <a:pPr algn="ctr"/>
            <a:endParaRPr lang="en-US" dirty="0">
              <a:latin typeface="+mn-lt"/>
            </a:endParaRPr>
          </a:p>
          <a:p>
            <a:pPr algn="ctr"/>
            <a:r>
              <a:rPr lang="en-US" sz="1800" dirty="0">
                <a:latin typeface="+mn-lt"/>
              </a:rPr>
              <a:t>Revised by </a:t>
            </a:r>
          </a:p>
          <a:p>
            <a:pPr algn="ctr"/>
            <a:r>
              <a:rPr lang="en-US" sz="1800" dirty="0">
                <a:latin typeface="+mn-lt"/>
              </a:rPr>
              <a:t>Laurine Gajkowski, ND, RN, CPN</a:t>
            </a:r>
          </a:p>
          <a:p>
            <a:pPr algn="ctr"/>
            <a:r>
              <a:rPr lang="en-US" sz="1800" dirty="0">
                <a:latin typeface="+mn-lt"/>
              </a:rPr>
              <a:t>August 31, 2021</a:t>
            </a:r>
          </a:p>
        </p:txBody>
      </p:sp>
      <p:pic>
        <p:nvPicPr>
          <p:cNvPr id="7" name="Picture 6" descr="Front Cover: Principles of Pediatric Nursing: Caring for Children Seventh Edition by Ball, Bindler, Cowen and Sha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97" y="1757959"/>
            <a:ext cx="3358722" cy="4470730"/>
          </a:xfrm>
          <a:prstGeom prst="rect">
            <a:avLst/>
          </a:prstGeom>
          <a:ln w="6350">
            <a:solidFill>
              <a:schemeClr val="tx1"/>
            </a:solidFill>
          </a:ln>
        </p:spPr>
      </p:pic>
      <p:sp>
        <p:nvSpPr>
          <p:cNvPr id="6" name="Text Placeholder 5"/>
          <p:cNvSpPr>
            <a:spLocks noGrp="1"/>
          </p:cNvSpPr>
          <p:nvPr>
            <p:ph type="body" idx="13"/>
          </p:nvPr>
        </p:nvSpPr>
        <p:spPr>
          <a:xfrm>
            <a:off x="2844800" y="6474315"/>
            <a:ext cx="5976063" cy="171990"/>
          </a:xfrm>
        </p:spPr>
        <p:txBody>
          <a:bodyPr anchor="ctr"/>
          <a:lstStyle/>
          <a:p>
            <a:r>
              <a:rPr lang="en-US" altLang="en-US" sz="1200" dirty="0">
                <a:solidFill>
                  <a:schemeClr val="tx1"/>
                </a:solidFill>
                <a:latin typeface="Verdana"/>
                <a:ea typeface="Verdana" panose="020B0604030504040204" pitchFamily="34" charset="0"/>
                <a:cs typeface="Verdana" panose="020B0604030504040204" pitchFamily="34" charset="0"/>
              </a:rPr>
              <a:t>Copyright © 2017, 2015, 2012 Pearson Education, Inc. All Rights Reserved</a:t>
            </a:r>
          </a:p>
        </p:txBody>
      </p:sp>
    </p:spTree>
    <p:extLst>
      <p:ext uri="{BB962C8B-B14F-4D97-AF65-F5344CB8AC3E}">
        <p14:creationId xmlns:p14="http://schemas.microsoft.com/office/powerpoint/2010/main" val="41404159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400" dirty="0"/>
              <a:t>Learning Objective 14.2</a:t>
            </a:r>
          </a:p>
        </p:txBody>
      </p:sp>
      <p:sp>
        <p:nvSpPr>
          <p:cNvPr id="5" name="Subtitle 4"/>
          <p:cNvSpPr>
            <a:spLocks noGrp="1"/>
          </p:cNvSpPr>
          <p:nvPr>
            <p:ph type="subTitle" idx="1"/>
          </p:nvPr>
        </p:nvSpPr>
        <p:spPr/>
        <p:txBody>
          <a:bodyPr/>
          <a:lstStyle/>
          <a:p>
            <a:r>
              <a:rPr lang="en-US" sz="2400" dirty="0">
                <a:latin typeface="+mn-lt"/>
              </a:rPr>
              <a:t>Describe and plan nursing interventions to meet nutritional needs for all age groups from infancy through adolescence</a:t>
            </a:r>
          </a:p>
        </p:txBody>
      </p:sp>
    </p:spTree>
    <p:extLst>
      <p:ext uri="{BB962C8B-B14F-4D97-AF65-F5344CB8AC3E}">
        <p14:creationId xmlns:p14="http://schemas.microsoft.com/office/powerpoint/2010/main" val="109059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8D07-907C-4A39-AAB1-BFA456D9F5B7}"/>
              </a:ext>
            </a:extLst>
          </p:cNvPr>
          <p:cNvSpPr>
            <a:spLocks noGrp="1"/>
          </p:cNvSpPr>
          <p:nvPr>
            <p:ph type="title"/>
          </p:nvPr>
        </p:nvSpPr>
        <p:spPr/>
        <p:txBody>
          <a:bodyPr/>
          <a:lstStyle/>
          <a:p>
            <a:r>
              <a:rPr lang="en-US" dirty="0"/>
              <a:t>https://www.dietaryguidelines.gov/</a:t>
            </a:r>
          </a:p>
        </p:txBody>
      </p:sp>
      <p:pic>
        <p:nvPicPr>
          <p:cNvPr id="4" name="Picture 3">
            <a:extLst>
              <a:ext uri="{FF2B5EF4-FFF2-40B4-BE49-F238E27FC236}">
                <a16:creationId xmlns:a16="http://schemas.microsoft.com/office/drawing/2014/main" id="{36BFE2B7-ED58-4C23-8BA6-C1007571574A}"/>
              </a:ext>
            </a:extLst>
          </p:cNvPr>
          <p:cNvPicPr>
            <a:picLocks noChangeAspect="1"/>
          </p:cNvPicPr>
          <p:nvPr/>
        </p:nvPicPr>
        <p:blipFill>
          <a:blip r:embed="rId2"/>
          <a:stretch>
            <a:fillRect/>
          </a:stretch>
        </p:blipFill>
        <p:spPr>
          <a:xfrm>
            <a:off x="457200" y="1433727"/>
            <a:ext cx="8532564" cy="4525962"/>
          </a:xfrm>
          <a:prstGeom prst="rect">
            <a:avLst/>
          </a:prstGeom>
        </p:spPr>
      </p:pic>
      <p:sp>
        <p:nvSpPr>
          <p:cNvPr id="3" name="Text Placeholder 2">
            <a:extLst>
              <a:ext uri="{FF2B5EF4-FFF2-40B4-BE49-F238E27FC236}">
                <a16:creationId xmlns:a16="http://schemas.microsoft.com/office/drawing/2014/main" id="{28BC21D9-6E31-448C-B265-6A4D922C217F}"/>
              </a:ext>
            </a:extLst>
          </p:cNvPr>
          <p:cNvSpPr>
            <a:spLocks noGrp="1"/>
          </p:cNvSpPr>
          <p:nvPr>
            <p:ph type="body" idx="1"/>
          </p:nvPr>
        </p:nvSpPr>
        <p:spPr>
          <a:xfrm>
            <a:off x="258897" y="1600200"/>
            <a:ext cx="8532564" cy="4525963"/>
          </a:xfrm>
        </p:spPr>
        <p:txBody>
          <a:bodyPr/>
          <a:lstStyle/>
          <a:p>
            <a:endParaRPr lang="en-US" dirty="0"/>
          </a:p>
          <a:p>
            <a:endParaRPr lang="en-US" dirty="0"/>
          </a:p>
        </p:txBody>
      </p:sp>
    </p:spTree>
    <p:extLst>
      <p:ext uri="{BB962C8B-B14F-4D97-AF65-F5344CB8AC3E}">
        <p14:creationId xmlns:p14="http://schemas.microsoft.com/office/powerpoint/2010/main" val="39483709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Nursing Strategies </a:t>
            </a:r>
            <a:r>
              <a:rPr lang="en-US" b="0" dirty="0"/>
              <a:t>to</a:t>
            </a:r>
            <a:r>
              <a:rPr lang="en-US" dirty="0"/>
              <a:t> </a:t>
            </a:r>
            <a:br>
              <a:rPr lang="en-US" dirty="0"/>
            </a:br>
            <a:r>
              <a:rPr lang="en-US" dirty="0"/>
              <a:t>Support Nutritional Needs</a:t>
            </a:r>
          </a:p>
        </p:txBody>
      </p:sp>
      <p:sp>
        <p:nvSpPr>
          <p:cNvPr id="3" name="Text Placeholder 2"/>
          <p:cNvSpPr>
            <a:spLocks noGrp="1"/>
          </p:cNvSpPr>
          <p:nvPr>
            <p:ph type="body" idx="1"/>
          </p:nvPr>
        </p:nvSpPr>
        <p:spPr/>
        <p:txBody>
          <a:bodyPr/>
          <a:lstStyle/>
          <a:p>
            <a:pPr marL="457200" indent="-457200">
              <a:buFont typeface="+mj-lt"/>
              <a:buAutoNum type="arabicPeriod"/>
            </a:pPr>
            <a:r>
              <a:rPr lang="en-US" sz="2400" dirty="0">
                <a:latin typeface="+mn-lt"/>
              </a:rPr>
              <a:t>Preterm and small-for-gestational-age (SGA) infants</a:t>
            </a:r>
          </a:p>
          <a:p>
            <a:pPr marL="457200" indent="-457200">
              <a:buFont typeface="+mj-lt"/>
              <a:buAutoNum type="arabicPeriod"/>
            </a:pPr>
            <a:r>
              <a:rPr lang="en-US" sz="2400" dirty="0">
                <a:latin typeface="+mn-lt"/>
              </a:rPr>
              <a:t>Infancy</a:t>
            </a:r>
          </a:p>
          <a:p>
            <a:pPr marL="944550" lvl="1" indent="-457200">
              <a:buAutoNum type="alphaLcPeriod"/>
            </a:pPr>
            <a:r>
              <a:rPr lang="en-US" sz="2400" dirty="0">
                <a:latin typeface="+mn-lt"/>
              </a:rPr>
              <a:t>0 – 6 months</a:t>
            </a:r>
          </a:p>
          <a:p>
            <a:pPr marL="944550" lvl="1" indent="-457200">
              <a:buAutoNum type="alphaLcPeriod"/>
            </a:pPr>
            <a:r>
              <a:rPr lang="en-US" sz="2400" dirty="0">
                <a:latin typeface="+mn-lt"/>
              </a:rPr>
              <a:t>6 – 12 months (1</a:t>
            </a:r>
            <a:r>
              <a:rPr lang="en-US" sz="2400" baseline="30000" dirty="0">
                <a:latin typeface="+mn-lt"/>
              </a:rPr>
              <a:t>st</a:t>
            </a:r>
            <a:r>
              <a:rPr lang="en-US" sz="2400" dirty="0">
                <a:latin typeface="+mn-lt"/>
              </a:rPr>
              <a:t> birthday)</a:t>
            </a:r>
          </a:p>
          <a:p>
            <a:pPr marL="457200" indent="-457200">
              <a:buFont typeface="+mj-lt"/>
              <a:buAutoNum type="arabicPeriod"/>
            </a:pPr>
            <a:r>
              <a:rPr lang="en-US" sz="2400" dirty="0">
                <a:latin typeface="+mn-lt"/>
              </a:rPr>
              <a:t>Toddlers</a:t>
            </a:r>
          </a:p>
          <a:p>
            <a:pPr marL="457200" indent="-457200">
              <a:buFont typeface="+mj-lt"/>
              <a:buAutoNum type="arabicPeriod"/>
            </a:pPr>
            <a:r>
              <a:rPr lang="en-US" sz="2400" dirty="0">
                <a:latin typeface="+mn-lt"/>
              </a:rPr>
              <a:t>Preschoolers</a:t>
            </a:r>
          </a:p>
          <a:p>
            <a:pPr marL="457200" indent="-457200">
              <a:buFont typeface="+mj-lt"/>
              <a:buAutoNum type="arabicPeriod"/>
            </a:pPr>
            <a:r>
              <a:rPr lang="en-US" sz="2400" dirty="0">
                <a:latin typeface="+mn-lt"/>
              </a:rPr>
              <a:t>School-age children</a:t>
            </a:r>
          </a:p>
          <a:p>
            <a:pPr marL="457200" indent="-457200">
              <a:buFont typeface="+mj-lt"/>
              <a:buAutoNum type="arabicPeriod"/>
            </a:pPr>
            <a:r>
              <a:rPr lang="en-US" sz="2400" dirty="0">
                <a:latin typeface="+mn-lt"/>
              </a:rPr>
              <a:t>Adolescents</a:t>
            </a:r>
          </a:p>
        </p:txBody>
      </p:sp>
      <p:pic>
        <p:nvPicPr>
          <p:cNvPr id="4" name="Picture 3" descr="High Heels in the Wilderness: One Year Old ... and OOTW"/>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4284" y="2651793"/>
            <a:ext cx="1023388" cy="1070462"/>
          </a:xfrm>
          <a:prstGeom prst="rect">
            <a:avLst/>
          </a:prstGeom>
        </p:spPr>
      </p:pic>
    </p:spTree>
    <p:extLst>
      <p:ext uri="{BB962C8B-B14F-4D97-AF65-F5344CB8AC3E}">
        <p14:creationId xmlns:p14="http://schemas.microsoft.com/office/powerpoint/2010/main" val="63595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Preterm and </a:t>
            </a:r>
            <a:br>
              <a:rPr lang="en-US" dirty="0"/>
            </a:br>
            <a:r>
              <a:rPr lang="en-US" dirty="0"/>
              <a:t>Small-for-Gestational-Age (SGA) Infants</a:t>
            </a:r>
          </a:p>
        </p:txBody>
      </p:sp>
      <p:sp>
        <p:nvSpPr>
          <p:cNvPr id="3" name="Text Placeholder 2"/>
          <p:cNvSpPr>
            <a:spLocks noGrp="1"/>
          </p:cNvSpPr>
          <p:nvPr>
            <p:ph type="body" idx="1"/>
          </p:nvPr>
        </p:nvSpPr>
        <p:spPr/>
        <p:txBody>
          <a:bodyPr/>
          <a:lstStyle/>
          <a:p>
            <a:r>
              <a:rPr lang="en-US" sz="2400" dirty="0">
                <a:latin typeface="+mn-lt"/>
              </a:rPr>
              <a:t>Immature body systems and medical problems</a:t>
            </a:r>
          </a:p>
          <a:p>
            <a:r>
              <a:rPr lang="en-US" sz="2400" dirty="0">
                <a:latin typeface="+mn-lt"/>
              </a:rPr>
              <a:t>High calorie/kg needs</a:t>
            </a:r>
          </a:p>
          <a:p>
            <a:r>
              <a:rPr lang="en-US" sz="2400" dirty="0">
                <a:latin typeface="+mn-lt"/>
              </a:rPr>
              <a:t>Eating disorders more common</a:t>
            </a:r>
          </a:p>
        </p:txBody>
      </p:sp>
    </p:spTree>
    <p:extLst>
      <p:ext uri="{BB962C8B-B14F-4D97-AF65-F5344CB8AC3E}">
        <p14:creationId xmlns:p14="http://schemas.microsoft.com/office/powerpoint/2010/main" val="435107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 Infants Age Newborn to 6 Months</a:t>
            </a:r>
          </a:p>
        </p:txBody>
      </p:sp>
      <p:sp>
        <p:nvSpPr>
          <p:cNvPr id="3" name="Text Placeholder 2"/>
          <p:cNvSpPr>
            <a:spLocks noGrp="1"/>
          </p:cNvSpPr>
          <p:nvPr>
            <p:ph type="body" idx="1"/>
          </p:nvPr>
        </p:nvSpPr>
        <p:spPr/>
        <p:txBody>
          <a:bodyPr/>
          <a:lstStyle/>
          <a:p>
            <a:r>
              <a:rPr lang="en-US" sz="2400" dirty="0">
                <a:latin typeface="+mn-lt"/>
              </a:rPr>
              <a:t>High metabolic rate and growth</a:t>
            </a:r>
          </a:p>
          <a:p>
            <a:pPr lvl="1"/>
            <a:r>
              <a:rPr lang="en-US" sz="2400" dirty="0">
                <a:latin typeface="+mn-lt"/>
              </a:rPr>
              <a:t>At 1 month, need 100-115 kcal/kg/day</a:t>
            </a:r>
          </a:p>
          <a:p>
            <a:r>
              <a:rPr lang="en-US" sz="2400" dirty="0">
                <a:latin typeface="+mn-lt"/>
              </a:rPr>
              <a:t>Receive about 50% of calories from fat</a:t>
            </a:r>
          </a:p>
          <a:p>
            <a:r>
              <a:rPr lang="en-US" sz="2400" dirty="0">
                <a:latin typeface="+mn-lt"/>
              </a:rPr>
              <a:t>Double birth weight by 5 – 6 months</a:t>
            </a:r>
          </a:p>
        </p:txBody>
      </p:sp>
    </p:spTree>
    <p:extLst>
      <p:ext uri="{BB962C8B-B14F-4D97-AF65-F5344CB8AC3E}">
        <p14:creationId xmlns:p14="http://schemas.microsoft.com/office/powerpoint/2010/main" val="2368880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a:t>
            </a:r>
            <a:r>
              <a:rPr lang="en-US" u="sng" dirty="0"/>
              <a:t>Breastfeeding</a:t>
            </a:r>
            <a:r>
              <a:rPr lang="en-US" dirty="0"/>
              <a:t> </a:t>
            </a:r>
            <a:br>
              <a:rPr lang="en-US" dirty="0"/>
            </a:br>
            <a:r>
              <a:rPr lang="en-US" dirty="0"/>
              <a:t>	Infants Age 0 to 6 Months</a:t>
            </a:r>
            <a:endParaRPr lang="en-US" sz="2000" b="0" dirty="0"/>
          </a:p>
        </p:txBody>
      </p:sp>
      <p:sp>
        <p:nvSpPr>
          <p:cNvPr id="3" name="Text Placeholder 2"/>
          <p:cNvSpPr>
            <a:spLocks noGrp="1"/>
          </p:cNvSpPr>
          <p:nvPr>
            <p:ph type="body" idx="1"/>
          </p:nvPr>
        </p:nvSpPr>
        <p:spPr/>
        <p:txBody>
          <a:bodyPr/>
          <a:lstStyle/>
          <a:p>
            <a:r>
              <a:rPr lang="en-US" sz="2400" dirty="0">
                <a:latin typeface="+mn-lt"/>
              </a:rPr>
              <a:t>Exclusive feeding for 6 months</a:t>
            </a:r>
          </a:p>
          <a:p>
            <a:r>
              <a:rPr lang="en-US" sz="2400" dirty="0">
                <a:latin typeface="+mn-lt"/>
              </a:rPr>
              <a:t>Continue through at least 12 months</a:t>
            </a:r>
          </a:p>
          <a:p>
            <a:r>
              <a:rPr lang="en-US" sz="2400" dirty="0">
                <a:latin typeface="+mn-lt"/>
              </a:rPr>
              <a:t>Advantages</a:t>
            </a:r>
          </a:p>
          <a:p>
            <a:pPr lvl="1"/>
            <a:r>
              <a:rPr lang="en-US" sz="2400" dirty="0">
                <a:latin typeface="+mn-lt"/>
              </a:rPr>
              <a:t>Excellent nutritional balance</a:t>
            </a:r>
          </a:p>
          <a:p>
            <a:pPr lvl="1"/>
            <a:r>
              <a:rPr lang="en-US" sz="2400" dirty="0">
                <a:latin typeface="+mn-lt"/>
              </a:rPr>
              <a:t>Promotion of gastrointestinal function fosters immune defense</a:t>
            </a:r>
          </a:p>
          <a:p>
            <a:pPr lvl="1"/>
            <a:r>
              <a:rPr lang="en-US" sz="2400" dirty="0">
                <a:latin typeface="+mn-lt"/>
              </a:rPr>
              <a:t>Psychologic and economic advantages</a:t>
            </a:r>
          </a:p>
        </p:txBody>
      </p:sp>
    </p:spTree>
    <p:extLst>
      <p:ext uri="{BB962C8B-B14F-4D97-AF65-F5344CB8AC3E}">
        <p14:creationId xmlns:p14="http://schemas.microsoft.com/office/powerpoint/2010/main" val="378596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a:t>
            </a:r>
            <a:r>
              <a:rPr lang="en-US" u="sng" dirty="0"/>
              <a:t>Formula Feeding </a:t>
            </a:r>
            <a:br>
              <a:rPr lang="en-US" u="sng" dirty="0"/>
            </a:br>
            <a:r>
              <a:rPr lang="en-US" dirty="0"/>
              <a:t>	Infants 0 to 6 Months </a:t>
            </a:r>
            <a:endParaRPr lang="en-US" sz="2000" b="0" dirty="0"/>
          </a:p>
        </p:txBody>
      </p:sp>
      <p:sp>
        <p:nvSpPr>
          <p:cNvPr id="3" name="Text Placeholder 2"/>
          <p:cNvSpPr>
            <a:spLocks noGrp="1"/>
          </p:cNvSpPr>
          <p:nvPr>
            <p:ph type="body" idx="1"/>
          </p:nvPr>
        </p:nvSpPr>
        <p:spPr/>
        <p:txBody>
          <a:bodyPr/>
          <a:lstStyle/>
          <a:p>
            <a:r>
              <a:rPr lang="en-US" sz="2400" dirty="0">
                <a:latin typeface="+mn-lt"/>
              </a:rPr>
              <a:t>Types of formulas</a:t>
            </a:r>
          </a:p>
          <a:p>
            <a:pPr lvl="1"/>
            <a:r>
              <a:rPr lang="en-US" sz="2400" dirty="0">
                <a:latin typeface="+mn-lt"/>
              </a:rPr>
              <a:t>Milk or soy based</a:t>
            </a:r>
          </a:p>
          <a:p>
            <a:pPr lvl="1"/>
            <a:r>
              <a:rPr lang="en-US" sz="2400" dirty="0">
                <a:latin typeface="+mn-lt"/>
              </a:rPr>
              <a:t>All contain Fe</a:t>
            </a:r>
            <a:r>
              <a:rPr lang="en-US" sz="2400" baseline="30000" dirty="0">
                <a:latin typeface="+mn-lt"/>
              </a:rPr>
              <a:t>+ (brain development) </a:t>
            </a:r>
            <a:endParaRPr lang="en-US" sz="2400" dirty="0">
              <a:latin typeface="+mn-lt"/>
            </a:endParaRPr>
          </a:p>
          <a:p>
            <a:r>
              <a:rPr lang="en-US" sz="2400" dirty="0">
                <a:latin typeface="+mn-lt"/>
              </a:rPr>
              <a:t>Specialized formulas for variety of specific needs</a:t>
            </a:r>
          </a:p>
          <a:p>
            <a:pPr lvl="1"/>
            <a:r>
              <a:rPr lang="en-US" sz="2400" dirty="0">
                <a:latin typeface="+mn-lt"/>
              </a:rPr>
              <a:t>High calorie</a:t>
            </a:r>
          </a:p>
          <a:p>
            <a:pPr lvl="1"/>
            <a:r>
              <a:rPr lang="en-US" sz="2400" dirty="0">
                <a:latin typeface="+mn-lt"/>
              </a:rPr>
              <a:t>Metabolic disorders found through newborn screening 	Phenylketonuria (P</a:t>
            </a:r>
            <a:r>
              <a:rPr lang="en-US" sz="100" dirty="0">
                <a:latin typeface="+mn-lt"/>
              </a:rPr>
              <a:t> </a:t>
            </a:r>
            <a:r>
              <a:rPr lang="en-US" sz="2400" dirty="0">
                <a:latin typeface="+mn-lt"/>
              </a:rPr>
              <a:t>K</a:t>
            </a:r>
            <a:r>
              <a:rPr lang="en-US" sz="100" dirty="0">
                <a:latin typeface="+mn-lt"/>
              </a:rPr>
              <a:t> </a:t>
            </a:r>
            <a:r>
              <a:rPr lang="en-US" sz="2400" dirty="0">
                <a:latin typeface="+mn-lt"/>
              </a:rPr>
              <a:t>U)</a:t>
            </a:r>
          </a:p>
          <a:p>
            <a:pPr lvl="1"/>
            <a:r>
              <a:rPr lang="en-US" sz="2400" dirty="0">
                <a:latin typeface="+mn-lt"/>
              </a:rPr>
              <a:t>Hydrolyzed protein</a:t>
            </a:r>
          </a:p>
          <a:p>
            <a:pPr lvl="1"/>
            <a:r>
              <a:rPr lang="en-US" sz="2400" dirty="0">
                <a:latin typeface="+mn-lt"/>
              </a:rPr>
              <a:t>Allergies</a:t>
            </a:r>
          </a:p>
          <a:p>
            <a:pPr lvl="1"/>
            <a:r>
              <a:rPr lang="en-US" sz="2400" dirty="0">
                <a:latin typeface="+mn-lt"/>
              </a:rPr>
              <a:t>Renal failure</a:t>
            </a:r>
          </a:p>
        </p:txBody>
      </p:sp>
    </p:spTree>
    <p:extLst>
      <p:ext uri="{BB962C8B-B14F-4D97-AF65-F5344CB8AC3E}">
        <p14:creationId xmlns:p14="http://schemas.microsoft.com/office/powerpoint/2010/main" val="655473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 </a:t>
            </a:r>
            <a:r>
              <a:rPr lang="en-US" u="sng" dirty="0"/>
              <a:t>Formula Feeding </a:t>
            </a:r>
            <a:r>
              <a:rPr lang="en-US" dirty="0"/>
              <a:t> </a:t>
            </a:r>
            <a:br>
              <a:rPr lang="en-US" dirty="0"/>
            </a:br>
            <a:r>
              <a:rPr lang="en-US" dirty="0"/>
              <a:t>	0 to 6 Months </a:t>
            </a:r>
          </a:p>
        </p:txBody>
      </p:sp>
      <p:sp>
        <p:nvSpPr>
          <p:cNvPr id="3" name="Text Placeholder 2"/>
          <p:cNvSpPr>
            <a:spLocks noGrp="1"/>
          </p:cNvSpPr>
          <p:nvPr>
            <p:ph type="body" idx="1"/>
          </p:nvPr>
        </p:nvSpPr>
        <p:spPr/>
        <p:txBody>
          <a:bodyPr/>
          <a:lstStyle/>
          <a:p>
            <a:r>
              <a:rPr lang="en-US" sz="2400" dirty="0">
                <a:latin typeface="+mn-lt"/>
              </a:rPr>
              <a:t>Nursing strategies</a:t>
            </a:r>
          </a:p>
          <a:p>
            <a:pPr lvl="1"/>
            <a:r>
              <a:rPr lang="en-US" sz="2400" dirty="0">
                <a:latin typeface="+mn-lt"/>
              </a:rPr>
              <a:t>Education</a:t>
            </a:r>
          </a:p>
          <a:p>
            <a:pPr lvl="2"/>
            <a:r>
              <a:rPr lang="en-US" sz="2400" dirty="0">
                <a:latin typeface="+mn-lt"/>
              </a:rPr>
              <a:t>Risk for overfeeding</a:t>
            </a:r>
          </a:p>
          <a:p>
            <a:pPr lvl="1"/>
            <a:r>
              <a:rPr lang="en-US" sz="2400" dirty="0">
                <a:latin typeface="+mn-lt"/>
              </a:rPr>
              <a:t>Formula preparation and use</a:t>
            </a:r>
          </a:p>
          <a:p>
            <a:pPr lvl="1"/>
            <a:r>
              <a:rPr lang="en-US" sz="2400" dirty="0">
                <a:latin typeface="+mn-lt"/>
              </a:rPr>
              <a:t>Parent–infant relationship</a:t>
            </a:r>
          </a:p>
          <a:p>
            <a:pPr lvl="1"/>
            <a:r>
              <a:rPr lang="en-US" sz="2400" dirty="0">
                <a:latin typeface="+mn-lt"/>
              </a:rPr>
              <a:t>Prevention of early childhood caries</a:t>
            </a:r>
          </a:p>
        </p:txBody>
      </p:sp>
    </p:spTree>
    <p:extLst>
      <p:ext uri="{BB962C8B-B14F-4D97-AF65-F5344CB8AC3E}">
        <p14:creationId xmlns:p14="http://schemas.microsoft.com/office/powerpoint/2010/main" val="808034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42653C-7954-47FD-B444-951CDED72710}"/>
              </a:ext>
            </a:extLst>
          </p:cNvPr>
          <p:cNvPicPr>
            <a:picLocks noChangeAspect="1"/>
          </p:cNvPicPr>
          <p:nvPr/>
        </p:nvPicPr>
        <p:blipFill rotWithShape="1">
          <a:blip r:embed="rId3"/>
          <a:srcRect r="1890" b="34330"/>
          <a:stretch/>
        </p:blipFill>
        <p:spPr>
          <a:xfrm>
            <a:off x="226299" y="75064"/>
            <a:ext cx="8691402" cy="6707872"/>
          </a:xfrm>
          <a:prstGeom prst="rect">
            <a:avLst/>
          </a:prstGeom>
        </p:spPr>
      </p:pic>
    </p:spTree>
    <p:extLst>
      <p:ext uri="{BB962C8B-B14F-4D97-AF65-F5344CB8AC3E}">
        <p14:creationId xmlns:p14="http://schemas.microsoft.com/office/powerpoint/2010/main" val="389107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 Infants Ages 6 to 12 Months </a:t>
            </a:r>
            <a:endParaRPr lang="en-US" sz="2000" b="0" dirty="0"/>
          </a:p>
        </p:txBody>
      </p:sp>
      <p:sp>
        <p:nvSpPr>
          <p:cNvPr id="3" name="Text Placeholder 2"/>
          <p:cNvSpPr>
            <a:spLocks noGrp="1"/>
          </p:cNvSpPr>
          <p:nvPr>
            <p:ph type="body" idx="1"/>
          </p:nvPr>
        </p:nvSpPr>
        <p:spPr>
          <a:xfrm>
            <a:off x="457200" y="1600200"/>
            <a:ext cx="3343619" cy="4525963"/>
          </a:xfrm>
        </p:spPr>
        <p:txBody>
          <a:bodyPr/>
          <a:lstStyle/>
          <a:p>
            <a:r>
              <a:rPr lang="en-US" sz="2400" dirty="0">
                <a:latin typeface="+mn-lt"/>
              </a:rPr>
              <a:t>Readiness for complementary foods</a:t>
            </a:r>
          </a:p>
          <a:p>
            <a:pPr lvl="1"/>
            <a:r>
              <a:rPr lang="en-US" sz="2400" dirty="0">
                <a:latin typeface="+mn-lt"/>
              </a:rPr>
              <a:t>Extrusion reflex is fading</a:t>
            </a:r>
          </a:p>
          <a:p>
            <a:pPr lvl="1"/>
            <a:r>
              <a:rPr lang="en-US" sz="2400" dirty="0">
                <a:latin typeface="+mn-lt"/>
              </a:rPr>
              <a:t>Sitting skills</a:t>
            </a:r>
          </a:p>
          <a:p>
            <a:pPr marL="459486" lvl="1" indent="0">
              <a:buNone/>
            </a:pPr>
            <a:endParaRPr lang="en-US" sz="2400" dirty="0">
              <a:latin typeface="+mn-lt"/>
            </a:endParaRPr>
          </a:p>
          <a:p>
            <a:r>
              <a:rPr lang="en-US" sz="2400" dirty="0"/>
              <a:t>Gradual introduction of additional solids</a:t>
            </a:r>
          </a:p>
        </p:txBody>
      </p:sp>
      <p:pic>
        <p:nvPicPr>
          <p:cNvPr id="4" name="Picture 3">
            <a:extLst>
              <a:ext uri="{FF2B5EF4-FFF2-40B4-BE49-F238E27FC236}">
                <a16:creationId xmlns:a16="http://schemas.microsoft.com/office/drawing/2014/main" id="{FFE819D9-877B-4DDC-8FD7-D5697186E443}"/>
              </a:ext>
            </a:extLst>
          </p:cNvPr>
          <p:cNvPicPr>
            <a:picLocks noChangeAspect="1"/>
          </p:cNvPicPr>
          <p:nvPr/>
        </p:nvPicPr>
        <p:blipFill>
          <a:blip r:embed="rId3"/>
          <a:stretch>
            <a:fillRect/>
          </a:stretch>
        </p:blipFill>
        <p:spPr>
          <a:xfrm>
            <a:off x="4968607" y="1093360"/>
            <a:ext cx="3343618" cy="5637393"/>
          </a:xfrm>
          <a:prstGeom prst="rect">
            <a:avLst/>
          </a:prstGeom>
        </p:spPr>
      </p:pic>
    </p:spTree>
    <p:extLst>
      <p:ext uri="{BB962C8B-B14F-4D97-AF65-F5344CB8AC3E}">
        <p14:creationId xmlns:p14="http://schemas.microsoft.com/office/powerpoint/2010/main" val="3587139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2A75319-7567-4976-A535-9C2002F7453E}"/>
              </a:ext>
            </a:extLst>
          </p:cNvPr>
          <p:cNvSpPr>
            <a:spLocks noGrp="1"/>
          </p:cNvSpPr>
          <p:nvPr>
            <p:ph type="title"/>
          </p:nvPr>
        </p:nvSpPr>
        <p:spPr/>
        <p:txBody>
          <a:bodyPr/>
          <a:lstStyle/>
          <a:p>
            <a:r>
              <a:rPr lang="en-US" dirty="0"/>
              <a:t>Learning Objectives</a:t>
            </a:r>
          </a:p>
        </p:txBody>
      </p:sp>
      <p:sp>
        <p:nvSpPr>
          <p:cNvPr id="8" name="Text Placeholder 7">
            <a:extLst>
              <a:ext uri="{FF2B5EF4-FFF2-40B4-BE49-F238E27FC236}">
                <a16:creationId xmlns:a16="http://schemas.microsoft.com/office/drawing/2014/main" id="{B1FEC210-EAE4-4831-A840-ACD624A68D7A}"/>
              </a:ext>
            </a:extLst>
          </p:cNvPr>
          <p:cNvSpPr>
            <a:spLocks noGrp="1"/>
          </p:cNvSpPr>
          <p:nvPr>
            <p:ph type="body" idx="1"/>
          </p:nvPr>
        </p:nvSpPr>
        <p:spPr/>
        <p:txBody>
          <a:bodyPr/>
          <a:lstStyle/>
          <a:p>
            <a:r>
              <a:rPr lang="en-US" sz="1600" dirty="0">
                <a:latin typeface="+mn-lt"/>
              </a:rPr>
              <a:t>1. Discuss major nutritional </a:t>
            </a:r>
            <a:r>
              <a:rPr lang="en-US" sz="1600" b="1" dirty="0">
                <a:latin typeface="+mn-lt"/>
              </a:rPr>
              <a:t>concepts</a:t>
            </a:r>
            <a:endParaRPr lang="en-US" b="1" dirty="0"/>
          </a:p>
        </p:txBody>
      </p:sp>
      <p:sp>
        <p:nvSpPr>
          <p:cNvPr id="9" name="Content Placeholder 8">
            <a:extLst>
              <a:ext uri="{FF2B5EF4-FFF2-40B4-BE49-F238E27FC236}">
                <a16:creationId xmlns:a16="http://schemas.microsoft.com/office/drawing/2014/main" id="{AA2F4090-9C49-4CDD-8852-83EC9AA72296}"/>
              </a:ext>
            </a:extLst>
          </p:cNvPr>
          <p:cNvSpPr>
            <a:spLocks noGrp="1"/>
          </p:cNvSpPr>
          <p:nvPr>
            <p:ph sz="quarter" idx="13"/>
          </p:nvPr>
        </p:nvSpPr>
        <p:spPr/>
        <p:txBody>
          <a:bodyPr/>
          <a:lstStyle/>
          <a:p>
            <a:r>
              <a:rPr lang="en-US" sz="1600" dirty="0">
                <a:latin typeface="+mn-lt"/>
              </a:rPr>
              <a:t>2. Describe and plan nursing interventions to meet nutritional needs for all </a:t>
            </a:r>
            <a:r>
              <a:rPr lang="en-US" sz="1600" b="1" dirty="0">
                <a:latin typeface="+mn-lt"/>
              </a:rPr>
              <a:t>age groups</a:t>
            </a:r>
            <a:endParaRPr lang="en-US" b="1" dirty="0"/>
          </a:p>
        </p:txBody>
      </p:sp>
      <p:sp>
        <p:nvSpPr>
          <p:cNvPr id="10" name="Content Placeholder 9">
            <a:extLst>
              <a:ext uri="{FF2B5EF4-FFF2-40B4-BE49-F238E27FC236}">
                <a16:creationId xmlns:a16="http://schemas.microsoft.com/office/drawing/2014/main" id="{DC08B0BC-99EE-4890-89DD-792569B89103}"/>
              </a:ext>
            </a:extLst>
          </p:cNvPr>
          <p:cNvSpPr>
            <a:spLocks noGrp="1"/>
          </p:cNvSpPr>
          <p:nvPr>
            <p:ph sz="quarter" idx="14"/>
          </p:nvPr>
        </p:nvSpPr>
        <p:spPr/>
        <p:txBody>
          <a:bodyPr/>
          <a:lstStyle/>
          <a:p>
            <a:r>
              <a:rPr lang="en-US" sz="1600" dirty="0">
                <a:latin typeface="+mn-lt"/>
              </a:rPr>
              <a:t>3. Integrate methods of nutritional </a:t>
            </a:r>
            <a:r>
              <a:rPr lang="en-US" sz="1600" b="1" dirty="0">
                <a:latin typeface="+mn-lt"/>
              </a:rPr>
              <a:t>assessment</a:t>
            </a:r>
            <a:r>
              <a:rPr lang="en-US" sz="1600" dirty="0">
                <a:latin typeface="+mn-lt"/>
              </a:rPr>
              <a:t> into nursing care</a:t>
            </a:r>
            <a:endParaRPr lang="en-US" dirty="0"/>
          </a:p>
        </p:txBody>
      </p:sp>
      <p:sp>
        <p:nvSpPr>
          <p:cNvPr id="11" name="Content Placeholder 10">
            <a:extLst>
              <a:ext uri="{FF2B5EF4-FFF2-40B4-BE49-F238E27FC236}">
                <a16:creationId xmlns:a16="http://schemas.microsoft.com/office/drawing/2014/main" id="{A4D40B05-9B94-4F4F-BFE5-CF15ECB04BE1}"/>
              </a:ext>
            </a:extLst>
          </p:cNvPr>
          <p:cNvSpPr>
            <a:spLocks noGrp="1"/>
          </p:cNvSpPr>
          <p:nvPr>
            <p:ph sz="quarter" idx="15"/>
          </p:nvPr>
        </p:nvSpPr>
        <p:spPr/>
        <p:txBody>
          <a:bodyPr/>
          <a:lstStyle/>
          <a:p>
            <a:r>
              <a:rPr lang="en-US" sz="1600" dirty="0">
                <a:latin typeface="+mn-lt"/>
              </a:rPr>
              <a:t>4. Identify and explain common </a:t>
            </a:r>
            <a:r>
              <a:rPr lang="en-US" sz="1600" b="1" dirty="0">
                <a:latin typeface="+mn-lt"/>
              </a:rPr>
              <a:t>nutritional problems</a:t>
            </a:r>
            <a:endParaRPr lang="en-US" b="1" dirty="0"/>
          </a:p>
        </p:txBody>
      </p:sp>
      <p:sp>
        <p:nvSpPr>
          <p:cNvPr id="12" name="Content Placeholder 11">
            <a:extLst>
              <a:ext uri="{FF2B5EF4-FFF2-40B4-BE49-F238E27FC236}">
                <a16:creationId xmlns:a16="http://schemas.microsoft.com/office/drawing/2014/main" id="{1E4ABC2D-9A8C-4A3E-B058-9502BBCD7A2D}"/>
              </a:ext>
            </a:extLst>
          </p:cNvPr>
          <p:cNvSpPr>
            <a:spLocks noGrp="1"/>
          </p:cNvSpPr>
          <p:nvPr>
            <p:ph sz="quarter" idx="16"/>
          </p:nvPr>
        </p:nvSpPr>
        <p:spPr/>
        <p:txBody>
          <a:bodyPr/>
          <a:lstStyle/>
          <a:p>
            <a:r>
              <a:rPr lang="en-US" sz="1600" dirty="0">
                <a:latin typeface="+mn-lt"/>
              </a:rPr>
              <a:t>5. Develop </a:t>
            </a:r>
            <a:r>
              <a:rPr lang="en-US" sz="1600" b="1" dirty="0">
                <a:latin typeface="+mn-lt"/>
              </a:rPr>
              <a:t>nursing interventions </a:t>
            </a:r>
            <a:r>
              <a:rPr lang="en-US" sz="1600" dirty="0">
                <a:latin typeface="+mn-lt"/>
              </a:rPr>
              <a:t>for children with nutritional disorders.</a:t>
            </a:r>
          </a:p>
          <a:p>
            <a:endParaRPr lang="en-US" dirty="0"/>
          </a:p>
        </p:txBody>
      </p:sp>
    </p:spTree>
    <p:extLst>
      <p:ext uri="{BB962C8B-B14F-4D97-AF65-F5344CB8AC3E}">
        <p14:creationId xmlns:p14="http://schemas.microsoft.com/office/powerpoint/2010/main" val="1236968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 Infants Ages 6 to 12 Months </a:t>
            </a:r>
          </a:p>
        </p:txBody>
      </p:sp>
      <p:sp>
        <p:nvSpPr>
          <p:cNvPr id="3" name="Text Placeholder 2"/>
          <p:cNvSpPr>
            <a:spLocks noGrp="1"/>
          </p:cNvSpPr>
          <p:nvPr>
            <p:ph type="body" idx="1"/>
          </p:nvPr>
        </p:nvSpPr>
        <p:spPr/>
        <p:txBody>
          <a:bodyPr/>
          <a:lstStyle/>
          <a:p>
            <a:pPr lvl="1"/>
            <a:r>
              <a:rPr lang="en-US" sz="2400" dirty="0">
                <a:latin typeface="+mn-lt"/>
              </a:rPr>
              <a:t>Discuss</a:t>
            </a:r>
          </a:p>
          <a:p>
            <a:pPr lvl="2"/>
            <a:r>
              <a:rPr lang="en-US" sz="2400" dirty="0">
                <a:latin typeface="+mn-lt"/>
              </a:rPr>
              <a:t>Commercial vs. homemade foods</a:t>
            </a:r>
          </a:p>
          <a:p>
            <a:pPr lvl="2"/>
            <a:r>
              <a:rPr lang="en-US" sz="2400" dirty="0">
                <a:latin typeface="+mn-lt"/>
              </a:rPr>
              <a:t>Timing and approach</a:t>
            </a:r>
          </a:p>
          <a:p>
            <a:pPr lvl="2"/>
            <a:r>
              <a:rPr lang="en-US" sz="2400" dirty="0">
                <a:latin typeface="+mn-lt"/>
              </a:rPr>
              <a:t>Do NOT put thinned solids into a bottle with enlarged nipple (unless prescribed for GI reflux or swallowing pathology)</a:t>
            </a:r>
          </a:p>
          <a:p>
            <a:pPr lvl="2"/>
            <a:r>
              <a:rPr lang="en-US" sz="2400" dirty="0">
                <a:latin typeface="+mn-lt"/>
              </a:rPr>
              <a:t>Precautions and contraindicated foods</a:t>
            </a:r>
          </a:p>
          <a:p>
            <a:pPr lvl="3"/>
            <a:r>
              <a:rPr lang="en-US" sz="2400" dirty="0">
                <a:latin typeface="+mn-lt"/>
              </a:rPr>
              <a:t>choking hazard</a:t>
            </a:r>
          </a:p>
          <a:p>
            <a:pPr lvl="3"/>
            <a:r>
              <a:rPr lang="en-US" sz="2400" dirty="0">
                <a:latin typeface="+mn-lt"/>
              </a:rPr>
              <a:t>Honey</a:t>
            </a:r>
          </a:p>
          <a:p>
            <a:pPr marL="1473200" lvl="3" indent="0">
              <a:buNone/>
            </a:pPr>
            <a:endParaRPr lang="en-US" sz="2400" dirty="0">
              <a:latin typeface="+mn-lt"/>
            </a:endParaRPr>
          </a:p>
        </p:txBody>
      </p:sp>
    </p:spTree>
    <p:extLst>
      <p:ext uri="{BB962C8B-B14F-4D97-AF65-F5344CB8AC3E}">
        <p14:creationId xmlns:p14="http://schemas.microsoft.com/office/powerpoint/2010/main" val="3832368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14-3 Introducing Finger Foods</a:t>
            </a:r>
          </a:p>
        </p:txBody>
      </p:sp>
      <p:sp>
        <p:nvSpPr>
          <p:cNvPr id="2" name="Text Placeholder 1"/>
          <p:cNvSpPr>
            <a:spLocks noGrp="1"/>
          </p:cNvSpPr>
          <p:nvPr>
            <p:ph type="body" idx="1"/>
          </p:nvPr>
        </p:nvSpPr>
        <p:spPr>
          <a:xfrm>
            <a:off x="457200" y="1600200"/>
            <a:ext cx="8229600" cy="1162049"/>
          </a:xfrm>
        </p:spPr>
        <p:txBody>
          <a:bodyPr/>
          <a:lstStyle/>
          <a:p>
            <a:pPr marL="0" indent="0">
              <a:buNone/>
            </a:pPr>
            <a:r>
              <a:rPr lang="en-US" sz="2400" dirty="0">
                <a:latin typeface="+mn-lt"/>
              </a:rPr>
              <a:t>The baby who has developed the ability to grasp with thumb and forefinger should receive some foods that can be held in the hand.</a:t>
            </a:r>
          </a:p>
        </p:txBody>
      </p:sp>
      <p:pic>
        <p:nvPicPr>
          <p:cNvPr id="6" name="Picture 5" descr="A baby is sitting in a high chair and putting dry cereal in its mouth."/>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6221" y="3004391"/>
            <a:ext cx="2091559" cy="3220486"/>
          </a:xfrm>
          <a:prstGeom prst="rect">
            <a:avLst/>
          </a:prstGeom>
        </p:spPr>
      </p:pic>
      <p:sp>
        <p:nvSpPr>
          <p:cNvPr id="3" name="TextBox 2"/>
          <p:cNvSpPr txBox="1"/>
          <p:nvPr/>
        </p:nvSpPr>
        <p:spPr>
          <a:xfrm>
            <a:off x="5791200" y="6049818"/>
            <a:ext cx="1249060" cy="523220"/>
          </a:xfrm>
          <a:prstGeom prst="rect">
            <a:avLst/>
          </a:prstGeom>
          <a:noFill/>
        </p:spPr>
        <p:txBody>
          <a:bodyPr wrap="none" rtlCol="0">
            <a:spAutoFit/>
          </a:bodyPr>
          <a:lstStyle/>
          <a:p>
            <a:r>
              <a:rPr lang="en-US" dirty="0"/>
              <a:t>Palmer grasp</a:t>
            </a:r>
          </a:p>
          <a:p>
            <a:endParaRPr lang="en-US" dirty="0"/>
          </a:p>
        </p:txBody>
      </p:sp>
    </p:spTree>
    <p:extLst>
      <p:ext uri="{BB962C8B-B14F-4D97-AF65-F5344CB8AC3E}">
        <p14:creationId xmlns:p14="http://schemas.microsoft.com/office/powerpoint/2010/main" val="3039476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2b. Infants Ages 6 to 12 Months </a:t>
            </a:r>
            <a:r>
              <a:rPr lang="en-US" sz="2000" b="0" dirty="0"/>
              <a:t>(5 of 5)</a:t>
            </a:r>
            <a:endParaRPr lang="en-US" dirty="0"/>
          </a:p>
        </p:txBody>
      </p:sp>
      <p:sp>
        <p:nvSpPr>
          <p:cNvPr id="3" name="Text Placeholder 2"/>
          <p:cNvSpPr>
            <a:spLocks noGrp="1"/>
          </p:cNvSpPr>
          <p:nvPr>
            <p:ph type="body" idx="1"/>
          </p:nvPr>
        </p:nvSpPr>
        <p:spPr/>
        <p:txBody>
          <a:bodyPr/>
          <a:lstStyle/>
          <a:p>
            <a:pPr marL="0" indent="0">
              <a:buNone/>
            </a:pPr>
            <a:endParaRPr lang="en-US" sz="2400" dirty="0">
              <a:latin typeface="+mn-lt"/>
            </a:endParaRPr>
          </a:p>
          <a:p>
            <a:endParaRPr lang="en-US" sz="2400" dirty="0">
              <a:latin typeface="+mn-lt"/>
            </a:endParaRPr>
          </a:p>
          <a:p>
            <a:r>
              <a:rPr lang="en-US" sz="2400" dirty="0">
                <a:latin typeface="+mn-lt"/>
              </a:rPr>
              <a:t>Weaning</a:t>
            </a:r>
          </a:p>
          <a:p>
            <a:pPr lvl="1"/>
            <a:r>
              <a:rPr lang="en-US" sz="2400" dirty="0">
                <a:latin typeface="+mn-lt"/>
              </a:rPr>
              <a:t>Giving up breastfeeding or bottle</a:t>
            </a:r>
          </a:p>
          <a:p>
            <a:pPr lvl="1"/>
            <a:r>
              <a:rPr lang="en-US" sz="2400" dirty="0">
                <a:latin typeface="+mn-lt"/>
              </a:rPr>
              <a:t>Introduction of drinking cup about 8 or 9 months</a:t>
            </a:r>
          </a:p>
          <a:p>
            <a:pPr lvl="2"/>
            <a:r>
              <a:rPr lang="en-US" sz="2400" dirty="0">
                <a:latin typeface="+mn-lt"/>
              </a:rPr>
              <a:t>Breastmilk or formula</a:t>
            </a:r>
          </a:p>
          <a:p>
            <a:pPr lvl="1"/>
            <a:r>
              <a:rPr lang="en-US" sz="2400" dirty="0">
                <a:latin typeface="+mn-lt"/>
              </a:rPr>
              <a:t>Gradual process</a:t>
            </a:r>
          </a:p>
          <a:p>
            <a:pPr lvl="2"/>
            <a:r>
              <a:rPr lang="en-US" sz="2400" dirty="0">
                <a:latin typeface="+mn-lt"/>
              </a:rPr>
              <a:t>Should be off bottle by 12 months, never at 18 months</a:t>
            </a:r>
          </a:p>
          <a:p>
            <a:pPr lvl="1"/>
            <a:r>
              <a:rPr lang="en-US" sz="2400" dirty="0">
                <a:latin typeface="+mn-lt"/>
              </a:rPr>
              <a:t>Family and infant preferences, cultural patterns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0873" y="91931"/>
            <a:ext cx="2352241" cy="3546128"/>
          </a:xfrm>
          <a:prstGeom prst="rect">
            <a:avLst/>
          </a:prstGeom>
        </p:spPr>
      </p:pic>
    </p:spTree>
    <p:extLst>
      <p:ext uri="{BB962C8B-B14F-4D97-AF65-F5344CB8AC3E}">
        <p14:creationId xmlns:p14="http://schemas.microsoft.com/office/powerpoint/2010/main" val="2595501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b. Infants Ages 6 to 12 Months</a:t>
            </a:r>
          </a:p>
        </p:txBody>
      </p:sp>
      <p:sp>
        <p:nvSpPr>
          <p:cNvPr id="3" name="Text Placeholder 2"/>
          <p:cNvSpPr>
            <a:spLocks noGrp="1"/>
          </p:cNvSpPr>
          <p:nvPr>
            <p:ph type="body" idx="1"/>
          </p:nvPr>
        </p:nvSpPr>
        <p:spPr/>
        <p:txBody>
          <a:bodyPr/>
          <a:lstStyle/>
          <a:p>
            <a:r>
              <a:rPr lang="en-US" sz="2400" dirty="0">
                <a:latin typeface="+mn-lt"/>
              </a:rPr>
              <a:t>Dental care</a:t>
            </a:r>
          </a:p>
          <a:p>
            <a:pPr lvl="1"/>
            <a:r>
              <a:rPr lang="en-US" sz="2400" dirty="0">
                <a:latin typeface="+mn-lt"/>
              </a:rPr>
              <a:t>Early childhood caries (ECC)</a:t>
            </a:r>
          </a:p>
          <a:p>
            <a:pPr lvl="1"/>
            <a:r>
              <a:rPr lang="en-US" sz="2400" dirty="0">
                <a:latin typeface="+mn-lt"/>
              </a:rPr>
              <a:t>Prevention strategies</a:t>
            </a:r>
          </a:p>
          <a:p>
            <a:pPr lvl="1"/>
            <a:r>
              <a:rPr lang="en-US" sz="2400" dirty="0">
                <a:latin typeface="+mn-lt"/>
              </a:rPr>
              <a:t>Factors in ECC</a:t>
            </a:r>
          </a:p>
          <a:p>
            <a:pPr lvl="2"/>
            <a:r>
              <a:rPr lang="en-US" sz="2400" dirty="0">
                <a:latin typeface="+mn-lt"/>
              </a:rPr>
              <a:t>Bottle use</a:t>
            </a:r>
          </a:p>
          <a:p>
            <a:pPr lvl="2"/>
            <a:r>
              <a:rPr lang="en-US" sz="2400" dirty="0">
                <a:latin typeface="+mn-lt"/>
              </a:rPr>
              <a:t>Prolonged nursing</a:t>
            </a:r>
          </a:p>
          <a:p>
            <a:pPr lvl="2"/>
            <a:r>
              <a:rPr lang="en-US" sz="2400" dirty="0">
                <a:latin typeface="+mn-lt"/>
              </a:rPr>
              <a:t>Juice</a:t>
            </a:r>
          </a:p>
          <a:p>
            <a:pPr lvl="2"/>
            <a:r>
              <a:rPr lang="en-US" sz="2400" dirty="0">
                <a:latin typeface="+mn-lt"/>
              </a:rPr>
              <a:t>Lack of Tooth care</a:t>
            </a:r>
          </a:p>
        </p:txBody>
      </p:sp>
    </p:spTree>
    <p:extLst>
      <p:ext uri="{BB962C8B-B14F-4D97-AF65-F5344CB8AC3E}">
        <p14:creationId xmlns:p14="http://schemas.microsoft.com/office/powerpoint/2010/main" val="4047106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14-2 Early Childhood Caries</a:t>
            </a:r>
          </a:p>
        </p:txBody>
      </p:sp>
      <p:sp>
        <p:nvSpPr>
          <p:cNvPr id="5" name="Text Placeholder 4"/>
          <p:cNvSpPr>
            <a:spLocks noGrp="1"/>
          </p:cNvSpPr>
          <p:nvPr>
            <p:ph type="body" idx="1"/>
          </p:nvPr>
        </p:nvSpPr>
        <p:spPr>
          <a:xfrm>
            <a:off x="457200" y="1521370"/>
            <a:ext cx="8229600" cy="813649"/>
          </a:xfrm>
        </p:spPr>
        <p:txBody>
          <a:bodyPr/>
          <a:lstStyle/>
          <a:p>
            <a:pPr marL="0" indent="0">
              <a:buNone/>
            </a:pPr>
            <a:r>
              <a:rPr lang="en-US" sz="2400" dirty="0">
                <a:latin typeface="+mn-lt"/>
              </a:rPr>
              <a:t>This child has had major tooth decay related to sleeping as an infant and toddler while sucking bottles of juice and milk.</a:t>
            </a:r>
          </a:p>
        </p:txBody>
      </p:sp>
      <p:pic>
        <p:nvPicPr>
          <p:cNvPr id="6" name="Picture 5" descr="Some of a child’s front teeth appear brown, black, and misshap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69483" y="2550560"/>
            <a:ext cx="4805035" cy="3119415"/>
          </a:xfrm>
          <a:prstGeom prst="rect">
            <a:avLst/>
          </a:prstGeom>
        </p:spPr>
      </p:pic>
      <p:sp>
        <p:nvSpPr>
          <p:cNvPr id="3" name="Text Placeholder 2"/>
          <p:cNvSpPr>
            <a:spLocks noGrp="1"/>
          </p:cNvSpPr>
          <p:nvPr>
            <p:ph type="body" idx="2"/>
          </p:nvPr>
        </p:nvSpPr>
        <p:spPr>
          <a:xfrm>
            <a:off x="323850" y="5885515"/>
            <a:ext cx="8229600" cy="327915"/>
          </a:xfrm>
        </p:spPr>
        <p:txBody>
          <a:bodyPr anchor="b"/>
          <a:lstStyle/>
          <a:p>
            <a:pPr marL="0" indent="0">
              <a:buNone/>
            </a:pPr>
            <a:r>
              <a:rPr lang="en-US" b="1" dirty="0"/>
              <a:t>Source:</a:t>
            </a:r>
            <a:r>
              <a:rPr lang="en-US" dirty="0"/>
              <a:t> Everst/Alamy.</a:t>
            </a:r>
          </a:p>
        </p:txBody>
      </p:sp>
    </p:spTree>
    <p:extLst>
      <p:ext uri="{BB962C8B-B14F-4D97-AF65-F5344CB8AC3E}">
        <p14:creationId xmlns:p14="http://schemas.microsoft.com/office/powerpoint/2010/main" val="31234134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Toddlers </a:t>
            </a:r>
            <a:endParaRPr lang="en-US" sz="2000" b="0" dirty="0"/>
          </a:p>
        </p:txBody>
      </p:sp>
      <p:sp>
        <p:nvSpPr>
          <p:cNvPr id="3" name="Text Placeholder 2"/>
          <p:cNvSpPr>
            <a:spLocks noGrp="1"/>
          </p:cNvSpPr>
          <p:nvPr>
            <p:ph type="body" idx="1"/>
          </p:nvPr>
        </p:nvSpPr>
        <p:spPr/>
        <p:txBody>
          <a:bodyPr/>
          <a:lstStyle/>
          <a:p>
            <a:r>
              <a:rPr lang="en-US" sz="2400" dirty="0">
                <a:latin typeface="+mn-lt"/>
              </a:rPr>
              <a:t>High metabolic demands of infancy slow down.</a:t>
            </a:r>
          </a:p>
          <a:p>
            <a:pPr lvl="1"/>
            <a:r>
              <a:rPr lang="en-US" sz="2400" dirty="0">
                <a:latin typeface="+mn-lt"/>
              </a:rPr>
              <a:t>“Physiologic anorexia”</a:t>
            </a:r>
          </a:p>
          <a:p>
            <a:pPr lvl="2"/>
            <a:r>
              <a:rPr lang="en-US" sz="2400" dirty="0">
                <a:latin typeface="+mn-lt"/>
              </a:rPr>
              <a:t>Appears toddler does no</a:t>
            </a:r>
            <a:r>
              <a:rPr lang="en-US" altLang="ja-JP" sz="2400" dirty="0">
                <a:latin typeface="+mn-lt"/>
              </a:rPr>
              <a:t>t eat enough</a:t>
            </a:r>
          </a:p>
          <a:p>
            <a:pPr lvl="1"/>
            <a:r>
              <a:rPr lang="en-US" sz="2400" dirty="0">
                <a:latin typeface="+mn-lt"/>
              </a:rPr>
              <a:t>Nutritional needs</a:t>
            </a:r>
          </a:p>
          <a:p>
            <a:pPr lvl="2"/>
            <a:r>
              <a:rPr lang="en-US" sz="2400" dirty="0">
                <a:latin typeface="+mn-lt"/>
              </a:rPr>
              <a:t>One tablespoon of each food per year of age</a:t>
            </a:r>
          </a:p>
          <a:p>
            <a:pPr lvl="1"/>
            <a:r>
              <a:rPr lang="en-US" sz="2400" dirty="0"/>
              <a:t>Intake patterns</a:t>
            </a:r>
          </a:p>
          <a:p>
            <a:pPr lvl="2"/>
            <a:r>
              <a:rPr lang="en-US" sz="2400" dirty="0"/>
              <a:t>Healthy meals and snacks</a:t>
            </a:r>
          </a:p>
          <a:p>
            <a:pPr lvl="2"/>
            <a:r>
              <a:rPr lang="en-US" sz="2400" dirty="0"/>
              <a:t>Self-feeding preference</a:t>
            </a:r>
          </a:p>
          <a:p>
            <a:pPr lvl="2"/>
            <a:r>
              <a:rPr lang="en-US" sz="2400" dirty="0"/>
              <a:t>Let toddler make choices</a:t>
            </a:r>
          </a:p>
          <a:p>
            <a:pPr marL="914400" lvl="2" indent="0">
              <a:buNone/>
            </a:pPr>
            <a:endParaRPr lang="en-US" sz="2400" dirty="0">
              <a:latin typeface="+mn-lt"/>
            </a:endParaRPr>
          </a:p>
        </p:txBody>
      </p:sp>
    </p:spTree>
    <p:extLst>
      <p:ext uri="{BB962C8B-B14F-4D97-AF65-F5344CB8AC3E}">
        <p14:creationId xmlns:p14="http://schemas.microsoft.com/office/powerpoint/2010/main" val="635842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Toddlers </a:t>
            </a:r>
          </a:p>
        </p:txBody>
      </p:sp>
      <p:sp>
        <p:nvSpPr>
          <p:cNvPr id="3" name="Text Placeholder 2"/>
          <p:cNvSpPr>
            <a:spLocks noGrp="1"/>
          </p:cNvSpPr>
          <p:nvPr>
            <p:ph type="body" idx="1"/>
          </p:nvPr>
        </p:nvSpPr>
        <p:spPr/>
        <p:txBody>
          <a:bodyPr/>
          <a:lstStyle/>
          <a:p>
            <a:pPr marL="914400" lvl="2" indent="0">
              <a:buNone/>
            </a:pPr>
            <a:r>
              <a:rPr lang="en-US" sz="2400" dirty="0">
                <a:latin typeface="+mn-lt"/>
              </a:rPr>
              <a:t>Liquids offered in a cup</a:t>
            </a:r>
          </a:p>
          <a:p>
            <a:pPr marL="914400" lvl="2" indent="0">
              <a:buNone/>
            </a:pPr>
            <a:r>
              <a:rPr lang="en-US" sz="2400" dirty="0">
                <a:latin typeface="+mn-lt"/>
              </a:rPr>
              <a:t>Limit fruit juice to 4 </a:t>
            </a:r>
            <a:r>
              <a:rPr lang="en-US" sz="2400" dirty="0" err="1">
                <a:latin typeface="+mn-lt"/>
              </a:rPr>
              <a:t>oz</a:t>
            </a:r>
            <a:r>
              <a:rPr lang="en-US" sz="2400" dirty="0">
                <a:latin typeface="+mn-lt"/>
              </a:rPr>
              <a:t>/day</a:t>
            </a:r>
          </a:p>
          <a:p>
            <a:pPr marL="914400" lvl="2" indent="0">
              <a:buNone/>
            </a:pPr>
            <a:r>
              <a:rPr lang="en-US" sz="2400" dirty="0">
                <a:latin typeface="+mn-lt"/>
              </a:rPr>
              <a:t>Give whole milk until age 2 years</a:t>
            </a:r>
          </a:p>
          <a:p>
            <a:pPr lvl="3"/>
            <a:r>
              <a:rPr lang="en-US" sz="2400" dirty="0">
                <a:latin typeface="+mn-lt"/>
              </a:rPr>
              <a:t>Then switch to 2% milk</a:t>
            </a:r>
          </a:p>
          <a:p>
            <a:pPr marL="914400" lvl="2" indent="0">
              <a:buNone/>
            </a:pPr>
            <a:r>
              <a:rPr lang="en-US" sz="2400" dirty="0">
                <a:latin typeface="+mn-lt"/>
              </a:rPr>
              <a:t>Milk intake decreases</a:t>
            </a:r>
          </a:p>
          <a:p>
            <a:pPr lvl="3"/>
            <a:r>
              <a:rPr lang="en-US" sz="2400" dirty="0">
                <a:latin typeface="+mn-lt"/>
              </a:rPr>
              <a:t>Limit intake of milk to</a:t>
            </a:r>
          </a:p>
          <a:p>
            <a:pPr marL="1369800" lvl="3" indent="0">
              <a:buNone/>
            </a:pPr>
            <a:r>
              <a:rPr lang="en-US" sz="3600" b="1" dirty="0">
                <a:latin typeface="+mn-lt"/>
              </a:rPr>
              <a:t>16 to 24 ounces milk/day</a:t>
            </a:r>
          </a:p>
        </p:txBody>
      </p:sp>
      <p:sp>
        <p:nvSpPr>
          <p:cNvPr id="4" name="Rectangle 3"/>
          <p:cNvSpPr/>
          <p:nvPr/>
        </p:nvSpPr>
        <p:spPr>
          <a:xfrm>
            <a:off x="900112" y="4563467"/>
            <a:ext cx="4572000" cy="307777"/>
          </a:xfrm>
          <a:prstGeom prst="rect">
            <a:avLst/>
          </a:prstGeom>
        </p:spPr>
        <p:txBody>
          <a:bodyPr>
            <a:spAutoFit/>
          </a:bodyPr>
          <a:lstStyle/>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2112" y="0"/>
            <a:ext cx="2528888" cy="2528888"/>
          </a:xfrm>
          <a:prstGeom prst="rect">
            <a:avLst/>
          </a:prstGeom>
        </p:spPr>
      </p:pic>
      <p:pic>
        <p:nvPicPr>
          <p:cNvPr id="5" name="Picture 4" descr="Measuring cup - Wikipedia"/>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48" y="4648796"/>
            <a:ext cx="1909651" cy="2209204"/>
          </a:xfrm>
          <a:prstGeom prst="rect">
            <a:avLst/>
          </a:prstGeom>
          <a:ln>
            <a:noFill/>
          </a:ln>
          <a:effectLst>
            <a:softEdge rad="112500"/>
          </a:effectLst>
        </p:spPr>
      </p:pic>
      <p:sp>
        <p:nvSpPr>
          <p:cNvPr id="7" name="TextBox 6"/>
          <p:cNvSpPr txBox="1"/>
          <p:nvPr/>
        </p:nvSpPr>
        <p:spPr>
          <a:xfrm>
            <a:off x="5763491" y="472870"/>
            <a:ext cx="1043709" cy="307777"/>
          </a:xfrm>
          <a:prstGeom prst="rect">
            <a:avLst/>
          </a:prstGeom>
          <a:noFill/>
        </p:spPr>
        <p:txBody>
          <a:bodyPr wrap="square" rtlCol="0">
            <a:spAutoFit/>
          </a:bodyPr>
          <a:lstStyle/>
          <a:p>
            <a:r>
              <a:rPr lang="en-US" dirty="0"/>
              <a:t>NO!</a:t>
            </a:r>
          </a:p>
        </p:txBody>
      </p:sp>
    </p:spTree>
    <p:extLst>
      <p:ext uri="{BB962C8B-B14F-4D97-AF65-F5344CB8AC3E}">
        <p14:creationId xmlns:p14="http://schemas.microsoft.com/office/powerpoint/2010/main" val="1991774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14-4 Fostering Healthy Eating Habits</a:t>
            </a:r>
          </a:p>
        </p:txBody>
      </p:sp>
      <p:sp>
        <p:nvSpPr>
          <p:cNvPr id="2" name="Text Placeholder 1"/>
          <p:cNvSpPr>
            <a:spLocks noGrp="1"/>
          </p:cNvSpPr>
          <p:nvPr>
            <p:ph type="body" idx="1"/>
          </p:nvPr>
        </p:nvSpPr>
        <p:spPr>
          <a:xfrm>
            <a:off x="457200" y="1485901"/>
            <a:ext cx="8229600" cy="1181100"/>
          </a:xfrm>
        </p:spPr>
        <p:txBody>
          <a:bodyPr/>
          <a:lstStyle/>
          <a:p>
            <a:pPr marL="0" indent="0">
              <a:buNone/>
            </a:pPr>
            <a:r>
              <a:rPr lang="en-US" sz="2400" dirty="0">
                <a:latin typeface="+mn-lt"/>
              </a:rPr>
              <a:t>Toddlers should sit at a table or in a highchair to eat to minimize the chance of choking and to foster positive eating patterns.</a:t>
            </a:r>
          </a:p>
        </p:txBody>
      </p:sp>
      <p:pic>
        <p:nvPicPr>
          <p:cNvPr id="6" name="Picture 5" descr="Several toddlers are sitting at a table and feeding themselves sandwiche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9784" y="2850620"/>
            <a:ext cx="4564433" cy="3377878"/>
          </a:xfrm>
          <a:prstGeom prst="rect">
            <a:avLst/>
          </a:prstGeom>
        </p:spPr>
      </p:pic>
    </p:spTree>
    <p:extLst>
      <p:ext uri="{BB962C8B-B14F-4D97-AF65-F5344CB8AC3E}">
        <p14:creationId xmlns:p14="http://schemas.microsoft.com/office/powerpoint/2010/main" val="15353453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Preschoolers</a:t>
            </a:r>
          </a:p>
        </p:txBody>
      </p:sp>
      <p:sp>
        <p:nvSpPr>
          <p:cNvPr id="3" name="Text Placeholder 2"/>
          <p:cNvSpPr>
            <a:spLocks noGrp="1"/>
          </p:cNvSpPr>
          <p:nvPr>
            <p:ph type="body" idx="1"/>
          </p:nvPr>
        </p:nvSpPr>
        <p:spPr/>
        <p:txBody>
          <a:bodyPr/>
          <a:lstStyle/>
          <a:p>
            <a:r>
              <a:rPr lang="en-US" sz="2400" dirty="0">
                <a:latin typeface="+mn-lt"/>
              </a:rPr>
              <a:t>Diet like that of toddlers</a:t>
            </a:r>
          </a:p>
          <a:p>
            <a:r>
              <a:rPr lang="en-US" sz="2400" dirty="0">
                <a:latin typeface="+mn-lt"/>
              </a:rPr>
              <a:t>Socialization at mealtime</a:t>
            </a:r>
          </a:p>
          <a:p>
            <a:r>
              <a:rPr lang="en-US" sz="2400" dirty="0">
                <a:latin typeface="+mn-lt"/>
              </a:rPr>
              <a:t>Enjoy helping with food preparation</a:t>
            </a:r>
          </a:p>
          <a:p>
            <a:r>
              <a:rPr lang="en-US" sz="2400" dirty="0">
                <a:latin typeface="+mn-lt"/>
              </a:rPr>
              <a:t>Food jags common</a:t>
            </a:r>
          </a:p>
          <a:p>
            <a:pPr lvl="1"/>
            <a:r>
              <a:rPr lang="en-US" sz="2400" dirty="0">
                <a:latin typeface="+mn-lt"/>
              </a:rPr>
              <a:t>Eating only a few foods for several days or weeks</a:t>
            </a:r>
          </a:p>
          <a:p>
            <a:r>
              <a:rPr lang="en-US" sz="2400" dirty="0">
                <a:latin typeface="+mn-lt"/>
              </a:rPr>
              <a:t>Three meals and two snacks per day</a:t>
            </a:r>
          </a:p>
          <a:p>
            <a:r>
              <a:rPr lang="en-US" sz="2400" dirty="0">
                <a:latin typeface="+mn-lt"/>
              </a:rPr>
              <a:t>Encourage good dental care.</a:t>
            </a:r>
          </a:p>
        </p:txBody>
      </p:sp>
    </p:spTree>
    <p:extLst>
      <p:ext uri="{BB962C8B-B14F-4D97-AF65-F5344CB8AC3E}">
        <p14:creationId xmlns:p14="http://schemas.microsoft.com/office/powerpoint/2010/main" val="30222195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14-5 Preschoolers Learn Food Habits by Eating with Others</a:t>
            </a:r>
            <a:endParaRPr lang="en-US" sz="2000" b="0" dirty="0"/>
          </a:p>
        </p:txBody>
      </p:sp>
      <p:pic>
        <p:nvPicPr>
          <p:cNvPr id="6" name="Picture 5" descr="Several preschool girls are sitting at a table for lunch as one girl drinks from a juice box."/>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81836" y="1621261"/>
            <a:ext cx="6580328" cy="4375217"/>
          </a:xfrm>
          <a:prstGeom prst="rect">
            <a:avLst/>
          </a:prstGeom>
        </p:spPr>
      </p:pic>
    </p:spTree>
    <p:extLst>
      <p:ext uri="{BB962C8B-B14F-4D97-AF65-F5344CB8AC3E}">
        <p14:creationId xmlns:p14="http://schemas.microsoft.com/office/powerpoint/2010/main" val="175332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400" dirty="0"/>
              <a:t>Learning Objective 14.1</a:t>
            </a:r>
          </a:p>
        </p:txBody>
      </p:sp>
      <p:sp>
        <p:nvSpPr>
          <p:cNvPr id="5" name="Subtitle 4"/>
          <p:cNvSpPr>
            <a:spLocks noGrp="1"/>
          </p:cNvSpPr>
          <p:nvPr>
            <p:ph type="subTitle" idx="1"/>
          </p:nvPr>
        </p:nvSpPr>
        <p:spPr/>
        <p:txBody>
          <a:bodyPr/>
          <a:lstStyle/>
          <a:p>
            <a:r>
              <a:rPr lang="en-US" sz="2400" dirty="0">
                <a:latin typeface="+mn-lt"/>
              </a:rPr>
              <a:t>Discuss major nutritional concepts pertaining to the growth and development of children.</a:t>
            </a:r>
          </a:p>
        </p:txBody>
      </p:sp>
    </p:spTree>
    <p:extLst>
      <p:ext uri="{BB962C8B-B14F-4D97-AF65-F5344CB8AC3E}">
        <p14:creationId xmlns:p14="http://schemas.microsoft.com/office/powerpoint/2010/main" val="1874968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School-Age Children</a:t>
            </a:r>
            <a:endParaRPr lang="en-US" sz="2000" b="0" dirty="0"/>
          </a:p>
        </p:txBody>
      </p:sp>
      <p:sp>
        <p:nvSpPr>
          <p:cNvPr id="3" name="Text Placeholder 2"/>
          <p:cNvSpPr>
            <a:spLocks noGrp="1"/>
          </p:cNvSpPr>
          <p:nvPr>
            <p:ph type="body" idx="1"/>
          </p:nvPr>
        </p:nvSpPr>
        <p:spPr/>
        <p:txBody>
          <a:bodyPr/>
          <a:lstStyle/>
          <a:p>
            <a:r>
              <a:rPr lang="en-US" sz="2400" dirty="0">
                <a:latin typeface="+mn-lt"/>
              </a:rPr>
              <a:t>Nutritional needs increase secondary to growth spurts.</a:t>
            </a:r>
          </a:p>
          <a:p>
            <a:pPr lvl="1"/>
            <a:r>
              <a:rPr lang="en-US" sz="2400" dirty="0">
                <a:latin typeface="+mn-lt"/>
              </a:rPr>
              <a:t>Girls by 10 or 11 years</a:t>
            </a:r>
          </a:p>
          <a:p>
            <a:pPr lvl="1"/>
            <a:r>
              <a:rPr lang="en-US" sz="2400" dirty="0">
                <a:latin typeface="+mn-lt"/>
              </a:rPr>
              <a:t>Boys about a year later</a:t>
            </a:r>
          </a:p>
          <a:p>
            <a:r>
              <a:rPr lang="en-US" sz="2400" dirty="0">
                <a:latin typeface="+mn-lt"/>
              </a:rPr>
              <a:t>May be resistant to new food items</a:t>
            </a:r>
          </a:p>
          <a:p>
            <a:r>
              <a:rPr lang="en-US" sz="2400" dirty="0">
                <a:latin typeface="+mn-lt"/>
              </a:rPr>
              <a:t>Encourage appropriate food choices.</a:t>
            </a:r>
          </a:p>
          <a:p>
            <a:r>
              <a:rPr lang="en-US" sz="2400" dirty="0">
                <a:latin typeface="+mn-lt"/>
              </a:rPr>
              <a:t>School involvement in nutrition</a:t>
            </a:r>
          </a:p>
        </p:txBody>
      </p:sp>
    </p:spTree>
    <p:extLst>
      <p:ext uri="{BB962C8B-B14F-4D97-AF65-F5344CB8AC3E}">
        <p14:creationId xmlns:p14="http://schemas.microsoft.com/office/powerpoint/2010/main" val="2309674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 School-Age Children </a:t>
            </a:r>
          </a:p>
        </p:txBody>
      </p:sp>
      <p:sp>
        <p:nvSpPr>
          <p:cNvPr id="3" name="Text Placeholder 2"/>
          <p:cNvSpPr>
            <a:spLocks noGrp="1"/>
          </p:cNvSpPr>
          <p:nvPr>
            <p:ph type="body" idx="1"/>
          </p:nvPr>
        </p:nvSpPr>
        <p:spPr/>
        <p:txBody>
          <a:bodyPr/>
          <a:lstStyle/>
          <a:p>
            <a:r>
              <a:rPr lang="en-US" sz="2400" dirty="0">
                <a:latin typeface="+mn-lt"/>
              </a:rPr>
              <a:t>Dental care</a:t>
            </a:r>
          </a:p>
          <a:p>
            <a:pPr lvl="1"/>
            <a:r>
              <a:rPr lang="en-US" sz="2400" dirty="0">
                <a:latin typeface="+mn-lt"/>
              </a:rPr>
              <a:t>Tooth hygiene (flossing and brushing)</a:t>
            </a:r>
          </a:p>
          <a:p>
            <a:pPr lvl="1"/>
            <a:r>
              <a:rPr lang="en-US" sz="2400" dirty="0">
                <a:latin typeface="+mn-lt"/>
              </a:rPr>
              <a:t>Fluoride intake</a:t>
            </a:r>
          </a:p>
          <a:p>
            <a:pPr lvl="1"/>
            <a:r>
              <a:rPr lang="en-US" sz="2400" dirty="0">
                <a:latin typeface="+mn-lt"/>
              </a:rPr>
              <a:t>Loss of deciduous teeth</a:t>
            </a:r>
          </a:p>
          <a:p>
            <a:pPr lvl="1"/>
            <a:r>
              <a:rPr lang="en-US" sz="2400" dirty="0">
                <a:latin typeface="+mn-lt"/>
              </a:rPr>
              <a:t>Eruption of permanent teeth</a:t>
            </a:r>
          </a:p>
        </p:txBody>
      </p:sp>
    </p:spTree>
    <p:extLst>
      <p:ext uri="{BB962C8B-B14F-4D97-AF65-F5344CB8AC3E}">
        <p14:creationId xmlns:p14="http://schemas.microsoft.com/office/powerpoint/2010/main" val="21581973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6. Adolescents</a:t>
            </a:r>
          </a:p>
        </p:txBody>
      </p:sp>
      <p:sp>
        <p:nvSpPr>
          <p:cNvPr id="3" name="Text Placeholder 2"/>
          <p:cNvSpPr>
            <a:spLocks noGrp="1"/>
          </p:cNvSpPr>
          <p:nvPr>
            <p:ph type="body" idx="1"/>
          </p:nvPr>
        </p:nvSpPr>
        <p:spPr/>
        <p:txBody>
          <a:bodyPr/>
          <a:lstStyle/>
          <a:p>
            <a:r>
              <a:rPr lang="en-US" sz="2400" dirty="0">
                <a:latin typeface="+mn-lt"/>
              </a:rPr>
              <a:t>Growth rate</a:t>
            </a:r>
          </a:p>
          <a:p>
            <a:r>
              <a:rPr lang="en-US" sz="2400" dirty="0">
                <a:latin typeface="+mn-lt"/>
              </a:rPr>
              <a:t>Calorie needs</a:t>
            </a:r>
          </a:p>
          <a:p>
            <a:pPr lvl="1"/>
            <a:r>
              <a:rPr lang="en-US" sz="2400" dirty="0">
                <a:latin typeface="+mn-lt"/>
              </a:rPr>
              <a:t>Some males may need nearly 3000 cal/day.</a:t>
            </a:r>
          </a:p>
          <a:p>
            <a:pPr lvl="1"/>
            <a:r>
              <a:rPr lang="en-US" sz="2400" dirty="0">
                <a:latin typeface="+mn-lt"/>
              </a:rPr>
              <a:t>Females 2000 cal/day</a:t>
            </a:r>
          </a:p>
          <a:p>
            <a:r>
              <a:rPr lang="en-US" sz="2400" dirty="0">
                <a:latin typeface="+mn-lt"/>
              </a:rPr>
              <a:t>Mineral and vitamin needs</a:t>
            </a:r>
          </a:p>
          <a:p>
            <a:r>
              <a:rPr lang="en-US" sz="2400" dirty="0">
                <a:latin typeface="+mn-lt"/>
              </a:rPr>
              <a:t>Provide food choices acceptable to teens.</a:t>
            </a:r>
          </a:p>
        </p:txBody>
      </p:sp>
    </p:spTree>
    <p:extLst>
      <p:ext uri="{BB962C8B-B14F-4D97-AF65-F5344CB8AC3E}">
        <p14:creationId xmlns:p14="http://schemas.microsoft.com/office/powerpoint/2010/main" val="3670161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400" dirty="0"/>
              <a:t>Learning Objective 14.3</a:t>
            </a:r>
          </a:p>
        </p:txBody>
      </p:sp>
      <p:sp>
        <p:nvSpPr>
          <p:cNvPr id="5" name="Subtitle 4"/>
          <p:cNvSpPr>
            <a:spLocks noGrp="1"/>
          </p:cNvSpPr>
          <p:nvPr>
            <p:ph type="subTitle" idx="1"/>
          </p:nvPr>
        </p:nvSpPr>
        <p:spPr/>
        <p:txBody>
          <a:bodyPr/>
          <a:lstStyle/>
          <a:p>
            <a:r>
              <a:rPr lang="en-US" sz="2400" dirty="0">
                <a:latin typeface="+mn-lt"/>
              </a:rPr>
              <a:t>Integrate methods of nutritional assessment into nursing care of infants, children, and adolescents.</a:t>
            </a:r>
          </a:p>
        </p:txBody>
      </p:sp>
    </p:spTree>
    <p:extLst>
      <p:ext uri="{BB962C8B-B14F-4D97-AF65-F5344CB8AC3E}">
        <p14:creationId xmlns:p14="http://schemas.microsoft.com/office/powerpoint/2010/main" val="44305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Growth Measures</a:t>
            </a:r>
          </a:p>
        </p:txBody>
      </p:sp>
      <p:sp>
        <p:nvSpPr>
          <p:cNvPr id="3" name="Text Placeholder 2"/>
          <p:cNvSpPr>
            <a:spLocks noGrp="1"/>
          </p:cNvSpPr>
          <p:nvPr>
            <p:ph type="body" idx="1"/>
          </p:nvPr>
        </p:nvSpPr>
        <p:spPr/>
        <p:txBody>
          <a:bodyPr/>
          <a:lstStyle/>
          <a:p>
            <a:r>
              <a:rPr lang="en-US" sz="2400" dirty="0">
                <a:latin typeface="+mn-lt"/>
              </a:rPr>
              <a:t>Measurement of weight, length, head circumference, body mass index (B</a:t>
            </a:r>
            <a:r>
              <a:rPr lang="en-US" sz="100" dirty="0">
                <a:latin typeface="+mn-lt"/>
              </a:rPr>
              <a:t> </a:t>
            </a:r>
            <a:r>
              <a:rPr lang="en-US" sz="2400" dirty="0">
                <a:latin typeface="+mn-lt"/>
              </a:rPr>
              <a:t>M</a:t>
            </a:r>
            <a:r>
              <a:rPr lang="en-US" sz="100" dirty="0">
                <a:latin typeface="+mn-lt"/>
              </a:rPr>
              <a:t> </a:t>
            </a:r>
            <a:r>
              <a:rPr lang="en-US" sz="2400" dirty="0">
                <a:latin typeface="+mn-lt"/>
              </a:rPr>
              <a:t>I)</a:t>
            </a:r>
          </a:p>
          <a:p>
            <a:r>
              <a:rPr lang="en-US" sz="2400" dirty="0">
                <a:latin typeface="+mn-lt"/>
              </a:rPr>
              <a:t>Use of gender- and age-specific growth charts</a:t>
            </a:r>
          </a:p>
          <a:p>
            <a:r>
              <a:rPr lang="en-US" sz="2400" dirty="0">
                <a:latin typeface="+mn-lt"/>
              </a:rPr>
              <a:t>Analysis of growth plots, proportionality, and patterns</a:t>
            </a:r>
          </a:p>
        </p:txBody>
      </p:sp>
    </p:spTree>
    <p:extLst>
      <p:ext uri="{BB962C8B-B14F-4D97-AF65-F5344CB8AC3E}">
        <p14:creationId xmlns:p14="http://schemas.microsoft.com/office/powerpoint/2010/main" val="41033346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Assessment and Laboratory Findings</a:t>
            </a:r>
          </a:p>
        </p:txBody>
      </p:sp>
      <p:sp>
        <p:nvSpPr>
          <p:cNvPr id="3" name="Text Placeholder 2"/>
          <p:cNvSpPr>
            <a:spLocks noGrp="1"/>
          </p:cNvSpPr>
          <p:nvPr>
            <p:ph type="body" idx="1"/>
          </p:nvPr>
        </p:nvSpPr>
        <p:spPr/>
        <p:txBody>
          <a:bodyPr/>
          <a:lstStyle/>
          <a:p>
            <a:r>
              <a:rPr lang="en-US" sz="2400" dirty="0">
                <a:latin typeface="+mn-lt"/>
              </a:rPr>
              <a:t>Body systems affected by nutrition</a:t>
            </a:r>
          </a:p>
          <a:p>
            <a:r>
              <a:rPr lang="en-US" sz="2400" dirty="0">
                <a:latin typeface="+mn-lt"/>
              </a:rPr>
              <a:t>Hematocrit (Hct), hemoglobin (Hgb)</a:t>
            </a:r>
          </a:p>
          <a:p>
            <a:r>
              <a:rPr lang="en-US" sz="2400" dirty="0">
                <a:latin typeface="+mn-lt"/>
              </a:rPr>
              <a:t>Serum glucose </a:t>
            </a:r>
          </a:p>
          <a:p>
            <a:r>
              <a:rPr lang="en-US" sz="2400" dirty="0">
                <a:latin typeface="+mn-lt"/>
              </a:rPr>
              <a:t>Lipid profile</a:t>
            </a:r>
          </a:p>
        </p:txBody>
      </p:sp>
    </p:spTree>
    <p:extLst>
      <p:ext uri="{BB962C8B-B14F-4D97-AF65-F5344CB8AC3E}">
        <p14:creationId xmlns:p14="http://schemas.microsoft.com/office/powerpoint/2010/main" val="1222304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14–3 Clinical Manifestations of Dietary Deficiencies/Excesses </a:t>
            </a:r>
            <a:r>
              <a:rPr lang="en-US" sz="2000" b="0" dirty="0"/>
              <a:t>(1 of 2)</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88085732"/>
              </p:ext>
            </p:extLst>
          </p:nvPr>
        </p:nvGraphicFramePr>
        <p:xfrm>
          <a:off x="538619" y="1563396"/>
          <a:ext cx="8022057" cy="4253465"/>
        </p:xfrm>
        <a:graphic>
          <a:graphicData uri="http://schemas.openxmlformats.org/drawingml/2006/table">
            <a:tbl>
              <a:tblPr firstRow="1" bandRow="1">
                <a:tableStyleId>{40F9630F-82C1-40B7-BC3A-925EFCFF5E92}</a:tableStyleId>
              </a:tblPr>
              <a:tblGrid>
                <a:gridCol w="1321712">
                  <a:extLst>
                    <a:ext uri="{9D8B030D-6E8A-4147-A177-3AD203B41FA5}">
                      <a16:colId xmlns:a16="http://schemas.microsoft.com/office/drawing/2014/main" val="332314319"/>
                    </a:ext>
                  </a:extLst>
                </a:gridCol>
                <a:gridCol w="3894083">
                  <a:extLst>
                    <a:ext uri="{9D8B030D-6E8A-4147-A177-3AD203B41FA5}">
                      <a16:colId xmlns:a16="http://schemas.microsoft.com/office/drawing/2014/main" val="3408810416"/>
                    </a:ext>
                  </a:extLst>
                </a:gridCol>
                <a:gridCol w="2806262">
                  <a:extLst>
                    <a:ext uri="{9D8B030D-6E8A-4147-A177-3AD203B41FA5}">
                      <a16:colId xmlns:a16="http://schemas.microsoft.com/office/drawing/2014/main" val="4281217931"/>
                    </a:ext>
                  </a:extLst>
                </a:gridCol>
              </a:tblGrid>
              <a:tr h="3520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Nutrient</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Deficiency Manifestation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Excess Manifestation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689105"/>
                  </a:ext>
                </a:extLst>
              </a:tr>
              <a:tr h="7191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400" b="0" i="0" u="none" strike="noStrike" kern="1200" cap="none" baseline="0" dirty="0">
                          <a:solidFill>
                            <a:schemeClr val="tx1"/>
                          </a:solidFill>
                          <a:highlight>
                            <a:srgbClr val="FFFF00"/>
                          </a:highlight>
                          <a:latin typeface="+mn-lt"/>
                          <a:ea typeface="Arial"/>
                          <a:cs typeface="Arial"/>
                          <a:sym typeface="Arial"/>
                        </a:rPr>
                        <a:t>Vitamin A</a:t>
                      </a:r>
                      <a:endParaRPr lang="en-US" sz="1400" dirty="0">
                        <a:highlight>
                          <a:srgbClr val="FFFF00"/>
                        </a:highligh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kern="1200" cap="none" baseline="0" dirty="0">
                          <a:solidFill>
                            <a:schemeClr val="tx1"/>
                          </a:solidFill>
                          <a:highlight>
                            <a:srgbClr val="FFFF00"/>
                          </a:highlight>
                          <a:latin typeface="+mn-lt"/>
                          <a:ea typeface="Arial"/>
                          <a:cs typeface="Arial"/>
                          <a:sym typeface="Arial"/>
                        </a:rPr>
                        <a:t>Night blindness</a:t>
                      </a:r>
                    </a:p>
                    <a:p>
                      <a:r>
                        <a:rPr lang="en-US" sz="1400" b="0" i="0" u="none" strike="noStrike" kern="1200" cap="none" baseline="0" dirty="0">
                          <a:solidFill>
                            <a:schemeClr val="tx1"/>
                          </a:solidFill>
                          <a:highlight>
                            <a:srgbClr val="FFFF00"/>
                          </a:highlight>
                          <a:latin typeface="+mn-lt"/>
                          <a:ea typeface="Arial"/>
                          <a:cs typeface="Arial"/>
                          <a:sym typeface="Arial"/>
                        </a:rPr>
                        <a:t>Skin dryness and scaling</a:t>
                      </a:r>
                      <a:endParaRPr lang="en-US" sz="1400" dirty="0">
                        <a:highlight>
                          <a:srgbClr val="FFFF00"/>
                        </a:highligh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kern="1200" cap="none" baseline="0" dirty="0">
                          <a:solidFill>
                            <a:schemeClr val="tx1"/>
                          </a:solidFill>
                          <a:latin typeface="+mn-lt"/>
                          <a:ea typeface="Arial"/>
                          <a:cs typeface="Arial"/>
                          <a:sym typeface="Arial"/>
                        </a:rPr>
                        <a:t>Headache</a:t>
                      </a:r>
                    </a:p>
                    <a:p>
                      <a:r>
                        <a:rPr lang="pl-PL" sz="1400" b="0" i="0" u="none" strike="noStrike" kern="1200" cap="none" baseline="0" dirty="0">
                          <a:solidFill>
                            <a:schemeClr val="tx1"/>
                          </a:solidFill>
                          <a:latin typeface="+mn-lt"/>
                          <a:ea typeface="Arial"/>
                          <a:cs typeface="Arial"/>
                          <a:sym typeface="Arial"/>
                        </a:rPr>
                        <a:t>Drowsiness</a:t>
                      </a:r>
                    </a:p>
                    <a:p>
                      <a:r>
                        <a:rPr lang="hu-HU" sz="1400" b="0" i="0" u="none" strike="noStrike" kern="1200" cap="none" baseline="0" dirty="0">
                          <a:solidFill>
                            <a:schemeClr val="tx1"/>
                          </a:solidFill>
                          <a:latin typeface="+mn-lt"/>
                          <a:ea typeface="Arial"/>
                          <a:cs typeface="Arial"/>
                          <a:sym typeface="Arial"/>
                        </a:rPr>
                        <a:t>Hepatomegaly</a:t>
                      </a:r>
                    </a:p>
                    <a:p>
                      <a:r>
                        <a:rPr lang="en-US" sz="1400" b="0" i="0" u="none" strike="noStrike" kern="1200" cap="none" baseline="0" dirty="0">
                          <a:solidFill>
                            <a:schemeClr val="tx1"/>
                          </a:solidFill>
                          <a:latin typeface="+mn-lt"/>
                          <a:ea typeface="Arial"/>
                          <a:cs typeface="Arial"/>
                          <a:sym typeface="Arial"/>
                        </a:rPr>
                        <a:t>Vomiting and diarrhea</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988537"/>
                  </a:ext>
                </a:extLst>
              </a:tr>
              <a:tr h="7091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400" b="0" i="0" u="none" strike="noStrike" kern="1200" cap="none" baseline="0" dirty="0">
                          <a:solidFill>
                            <a:schemeClr val="tx1"/>
                          </a:solidFill>
                          <a:latin typeface="+mn-lt"/>
                          <a:ea typeface="Arial"/>
                          <a:cs typeface="Arial"/>
                          <a:sym typeface="Arial"/>
                        </a:rPr>
                        <a:t>Vitamin C</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mn-lt"/>
                        </a:rPr>
                        <a:t>Abnormal hair (coiled shape)</a:t>
                      </a:r>
                    </a:p>
                    <a:p>
                      <a:r>
                        <a:rPr lang="en-US" sz="1400" dirty="0">
                          <a:latin typeface="+mn-lt"/>
                        </a:rPr>
                        <a:t>Skin abnormalities (dermatitis and lesions)</a:t>
                      </a:r>
                    </a:p>
                    <a:p>
                      <a:r>
                        <a:rPr lang="en-US" sz="1400" dirty="0">
                          <a:latin typeface="+mn-lt"/>
                        </a:rPr>
                        <a:t>Purpura</a:t>
                      </a:r>
                    </a:p>
                    <a:p>
                      <a:r>
                        <a:rPr lang="en-US" sz="1400" dirty="0">
                          <a:latin typeface="+mn-lt"/>
                        </a:rPr>
                        <a:t>Bleeding gums</a:t>
                      </a:r>
                    </a:p>
                    <a:p>
                      <a:r>
                        <a:rPr lang="en-US" sz="1400" dirty="0">
                          <a:latin typeface="+mn-lt"/>
                        </a:rPr>
                        <a:t>Joint tenderness</a:t>
                      </a:r>
                    </a:p>
                    <a:p>
                      <a:r>
                        <a:rPr lang="en-US" sz="1400" dirty="0">
                          <a:latin typeface="+mn-lt"/>
                        </a:rPr>
                        <a:t>Sudden heart failure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cap="none" baseline="0" dirty="0">
                          <a:solidFill>
                            <a:schemeClr val="tx1"/>
                          </a:solidFill>
                          <a:latin typeface="+mn-lt"/>
                          <a:ea typeface="Arial"/>
                          <a:cs typeface="Arial"/>
                          <a:sym typeface="Arial"/>
                        </a:rPr>
                        <a:t>Usually none—excess is excreted in urine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460805"/>
                  </a:ext>
                </a:extLst>
              </a:tr>
              <a:tr h="7143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400" b="0" i="0" u="none" strike="noStrike" kern="1200" cap="none" baseline="0" dirty="0">
                          <a:solidFill>
                            <a:schemeClr val="tx1"/>
                          </a:solidFill>
                          <a:highlight>
                            <a:srgbClr val="FFFF00"/>
                          </a:highlight>
                          <a:latin typeface="+mn-lt"/>
                          <a:ea typeface="Arial"/>
                          <a:cs typeface="Arial"/>
                          <a:sym typeface="Arial"/>
                        </a:rPr>
                        <a:t>Vitamin D</a:t>
                      </a:r>
                      <a:endParaRPr lang="en-US" sz="1400" dirty="0">
                        <a:highlight>
                          <a:srgbClr val="FFFF00"/>
                        </a:highligh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highlight>
                            <a:srgbClr val="FFFF00"/>
                          </a:highlight>
                          <a:latin typeface="+mn-lt"/>
                        </a:rPr>
                        <a:t>Rib deformity</a:t>
                      </a:r>
                    </a:p>
                    <a:p>
                      <a:r>
                        <a:rPr lang="en-US" sz="1400" dirty="0">
                          <a:highlight>
                            <a:srgbClr val="FFFF00"/>
                          </a:highlight>
                          <a:latin typeface="+mn-lt"/>
                        </a:rPr>
                        <a:t>Bowed legs</a:t>
                      </a:r>
                    </a:p>
                    <a:p>
                      <a:r>
                        <a:rPr lang="en-US" sz="1400" dirty="0">
                          <a:highlight>
                            <a:srgbClr val="FFFF00"/>
                          </a:highlight>
                          <a:latin typeface="+mn-lt"/>
                        </a:rPr>
                        <a:t>Bone and joint pain</a:t>
                      </a:r>
                    </a:p>
                    <a:p>
                      <a:r>
                        <a:rPr lang="en-US" sz="1400" dirty="0">
                          <a:highlight>
                            <a:srgbClr val="FFFF00"/>
                          </a:highlight>
                          <a:latin typeface="+mn-lt"/>
                        </a:rPr>
                        <a:t>Muscle weakness</a:t>
                      </a:r>
                    </a:p>
                    <a:p>
                      <a:r>
                        <a:rPr lang="en-US" sz="1400" dirty="0">
                          <a:highlight>
                            <a:srgbClr val="FFFF00"/>
                          </a:highlight>
                          <a:latin typeface="+mn-lt"/>
                        </a:rPr>
                        <a:t>Periodontal disease</a:t>
                      </a:r>
                    </a:p>
                    <a:p>
                      <a:r>
                        <a:rPr lang="en-US" sz="1400" dirty="0">
                          <a:highlight>
                            <a:srgbClr val="FFFF00"/>
                          </a:highlight>
                          <a:latin typeface="+mn-lt"/>
                        </a:rPr>
                        <a:t>Increased rates of respiratory and skin infections/irritation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l-PL" sz="1400" b="0" i="0" u="none" strike="noStrike" kern="1200" cap="none" baseline="0" dirty="0">
                          <a:solidFill>
                            <a:schemeClr val="tx1"/>
                          </a:solidFill>
                          <a:latin typeface="+mn-lt"/>
                          <a:ea typeface="Arial"/>
                          <a:cs typeface="Arial"/>
                          <a:sym typeface="Arial"/>
                        </a:rPr>
                        <a:t>Drowsiness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548196"/>
                  </a:ext>
                </a:extLst>
              </a:tr>
            </a:tbl>
          </a:graphicData>
        </a:graphic>
      </p:graphicFrame>
    </p:spTree>
    <p:extLst>
      <p:ext uri="{BB962C8B-B14F-4D97-AF65-F5344CB8AC3E}">
        <p14:creationId xmlns:p14="http://schemas.microsoft.com/office/powerpoint/2010/main" val="1101818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14–3 Clinical Manifestations of Dietary Deficiencies/Excesses </a:t>
            </a:r>
            <a:r>
              <a:rPr lang="en-US" sz="2000" b="0" dirty="0"/>
              <a:t>(2 of 2)</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26271516"/>
              </p:ext>
            </p:extLst>
          </p:nvPr>
        </p:nvGraphicFramePr>
        <p:xfrm>
          <a:off x="583324" y="1563396"/>
          <a:ext cx="7977352" cy="4022192"/>
        </p:xfrm>
        <a:graphic>
          <a:graphicData uri="http://schemas.openxmlformats.org/drawingml/2006/table">
            <a:tbl>
              <a:tblPr firstRow="1" bandRow="1">
                <a:tableStyleId>{40F9630F-82C1-40B7-BC3A-925EFCFF5E92}</a:tableStyleId>
              </a:tblPr>
              <a:tblGrid>
                <a:gridCol w="1277007">
                  <a:extLst>
                    <a:ext uri="{9D8B030D-6E8A-4147-A177-3AD203B41FA5}">
                      <a16:colId xmlns:a16="http://schemas.microsoft.com/office/drawing/2014/main" val="332314319"/>
                    </a:ext>
                  </a:extLst>
                </a:gridCol>
                <a:gridCol w="3894083">
                  <a:extLst>
                    <a:ext uri="{9D8B030D-6E8A-4147-A177-3AD203B41FA5}">
                      <a16:colId xmlns:a16="http://schemas.microsoft.com/office/drawing/2014/main" val="3408810416"/>
                    </a:ext>
                  </a:extLst>
                </a:gridCol>
                <a:gridCol w="2806262">
                  <a:extLst>
                    <a:ext uri="{9D8B030D-6E8A-4147-A177-3AD203B41FA5}">
                      <a16:colId xmlns:a16="http://schemas.microsoft.com/office/drawing/2014/main" val="4281217931"/>
                    </a:ext>
                  </a:extLst>
                </a:gridCol>
              </a:tblGrid>
              <a:tr h="35202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Nutrient</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Deficiency Manifestation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u="none" strike="noStrike" kern="1200" cap="none" baseline="0" dirty="0">
                          <a:solidFill>
                            <a:schemeClr val="tx1"/>
                          </a:solidFill>
                          <a:latin typeface="+mn-lt"/>
                          <a:ea typeface="Arial"/>
                          <a:cs typeface="Arial"/>
                          <a:sym typeface="Arial"/>
                        </a:rPr>
                        <a:t>Excess Manifestation</a:t>
                      </a:r>
                      <a:endParaRPr lang="en-US" sz="14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58689105"/>
                  </a:ext>
                </a:extLst>
              </a:tr>
              <a:tr h="71915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i-FI" sz="1400" b="0" i="0" u="none" strike="noStrike" kern="1200" cap="none" baseline="0" dirty="0">
                          <a:solidFill>
                            <a:schemeClr val="tx1"/>
                          </a:solidFill>
                          <a:latin typeface="+mn-lt"/>
                          <a:ea typeface="Arial"/>
                          <a:cs typeface="Arial"/>
                          <a:sym typeface="Arial"/>
                        </a:rPr>
                        <a:t>B vitamins</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mn-lt"/>
                        </a:rPr>
                        <a:t>Weakness</a:t>
                      </a:r>
                    </a:p>
                    <a:p>
                      <a:r>
                        <a:rPr lang="en-US" sz="1400" dirty="0">
                          <a:latin typeface="+mn-lt"/>
                        </a:rPr>
                        <a:t>Decreased deep tendon reflexes</a:t>
                      </a:r>
                    </a:p>
                    <a:p>
                      <a:r>
                        <a:rPr lang="en-US" sz="1400" dirty="0">
                          <a:latin typeface="+mn-lt"/>
                        </a:rPr>
                        <a:t>Dermatitis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cap="none" baseline="0" dirty="0">
                          <a:solidFill>
                            <a:schemeClr val="tx1"/>
                          </a:solidFill>
                          <a:latin typeface="+mn-lt"/>
                          <a:ea typeface="Arial"/>
                          <a:cs typeface="Arial"/>
                          <a:sym typeface="Arial"/>
                        </a:rPr>
                        <a:t>Usually none—excess is excreted in urine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988537"/>
                  </a:ext>
                </a:extLst>
              </a:tr>
              <a:tr h="70918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cap="none" baseline="0" dirty="0">
                          <a:solidFill>
                            <a:schemeClr val="tx1"/>
                          </a:solidFill>
                          <a:latin typeface="+mn-lt"/>
                          <a:ea typeface="Arial"/>
                          <a:cs typeface="Arial"/>
                          <a:sym typeface="Arial"/>
                        </a:rPr>
                        <a:t>Protein</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u-HU" sz="1400" b="0" i="0" u="none" strike="noStrike" kern="1200" cap="none" baseline="0" dirty="0">
                          <a:solidFill>
                            <a:schemeClr val="tx1"/>
                          </a:solidFill>
                          <a:latin typeface="+mn-lt"/>
                          <a:ea typeface="Arial"/>
                          <a:cs typeface="Arial"/>
                          <a:sym typeface="Arial"/>
                        </a:rPr>
                        <a:t>Hepatomegaly</a:t>
                      </a:r>
                    </a:p>
                    <a:p>
                      <a:r>
                        <a:rPr lang="en-US" sz="1400" b="0" i="0" u="none" strike="noStrike" kern="1200" cap="none" baseline="0" dirty="0">
                          <a:solidFill>
                            <a:schemeClr val="tx1"/>
                          </a:solidFill>
                          <a:latin typeface="+mn-lt"/>
                          <a:ea typeface="Arial"/>
                          <a:cs typeface="Arial"/>
                          <a:sym typeface="Arial"/>
                        </a:rPr>
                        <a:t>Edema</a:t>
                      </a:r>
                    </a:p>
                    <a:p>
                      <a:r>
                        <a:rPr lang="en-US" sz="1400" b="0" i="0" u="none" strike="noStrike" kern="1200" cap="none" baseline="0" dirty="0">
                          <a:solidFill>
                            <a:schemeClr val="tx1"/>
                          </a:solidFill>
                          <a:latin typeface="+mn-lt"/>
                          <a:ea typeface="Arial"/>
                          <a:cs typeface="Arial"/>
                          <a:sym typeface="Arial"/>
                        </a:rPr>
                        <a:t>Scant, depigmented </a:t>
                      </a:r>
                      <a:r>
                        <a:rPr lang="fr-FR" sz="1400" b="0" i="0" u="none" strike="noStrike" kern="1200" cap="none" baseline="0" dirty="0">
                          <a:solidFill>
                            <a:schemeClr val="tx1"/>
                          </a:solidFill>
                          <a:latin typeface="+mn-lt"/>
                          <a:ea typeface="Arial"/>
                          <a:cs typeface="Arial"/>
                          <a:sym typeface="Arial"/>
                        </a:rPr>
                        <a:t>hair</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cap="none" baseline="0" dirty="0">
                          <a:solidFill>
                            <a:schemeClr val="tx1"/>
                          </a:solidFill>
                          <a:latin typeface="+mn-lt"/>
                          <a:ea typeface="Arial"/>
                          <a:cs typeface="Arial"/>
                          <a:sym typeface="Arial"/>
                        </a:rPr>
                        <a:t>Kidney failure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460805"/>
                  </a:ext>
                </a:extLst>
              </a:tr>
              <a:tr h="71433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sk-SK" sz="1400" b="0" i="0" u="none" strike="noStrike" kern="1200" cap="none" baseline="0" dirty="0">
                          <a:solidFill>
                            <a:schemeClr val="tx1"/>
                          </a:solidFill>
                          <a:latin typeface="+mn-lt"/>
                          <a:ea typeface="Arial"/>
                          <a:cs typeface="Arial"/>
                          <a:sym typeface="Arial"/>
                        </a:rPr>
                        <a:t>Carbohydrate</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latin typeface="+mn-lt"/>
                        </a:rPr>
                        <a:t>Emaciation</a:t>
                      </a:r>
                    </a:p>
                    <a:p>
                      <a:r>
                        <a:rPr lang="en-US" sz="1400" dirty="0">
                          <a:latin typeface="+mn-lt"/>
                        </a:rPr>
                        <a:t>Decreased energy</a:t>
                      </a:r>
                    </a:p>
                    <a:p>
                      <a:r>
                        <a:rPr lang="en-US" sz="1400" dirty="0">
                          <a:latin typeface="+mn-lt"/>
                        </a:rPr>
                        <a:t>Retarded growth and development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400" b="0" i="0" u="none" strike="noStrike" kern="1200" cap="none" baseline="0" dirty="0">
                          <a:solidFill>
                            <a:schemeClr val="tx1"/>
                          </a:solidFill>
                          <a:latin typeface="+mn-lt"/>
                          <a:ea typeface="Arial"/>
                          <a:cs typeface="Arial"/>
                          <a:sym typeface="Arial"/>
                        </a:rPr>
                        <a:t>Overweight</a:t>
                      </a:r>
                      <a:endParaRPr lang="en-US" sz="14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13548196"/>
                  </a:ext>
                </a:extLst>
              </a:tr>
              <a:tr h="14756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u="none" strike="noStrike" kern="1200" cap="none" baseline="0" dirty="0">
                          <a:solidFill>
                            <a:schemeClr val="tx1"/>
                          </a:solidFill>
                          <a:highlight>
                            <a:srgbClr val="FFFF00"/>
                          </a:highlight>
                          <a:latin typeface="+mn-lt"/>
                          <a:ea typeface="Arial"/>
                          <a:cs typeface="Arial"/>
                          <a:sym typeface="Arial"/>
                        </a:rPr>
                        <a:t>Iron</a:t>
                      </a:r>
                      <a:endParaRPr lang="en-US" sz="1400" dirty="0">
                        <a:highlight>
                          <a:srgbClr val="FFFF00"/>
                        </a:highligh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highlight>
                            <a:srgbClr val="FFFF00"/>
                          </a:highlight>
                          <a:latin typeface="+mn-lt"/>
                        </a:rPr>
                        <a:t>Lethargy</a:t>
                      </a:r>
                    </a:p>
                    <a:p>
                      <a:r>
                        <a:rPr lang="en-US" sz="1400" dirty="0">
                          <a:highlight>
                            <a:srgbClr val="FFFF00"/>
                          </a:highlight>
                          <a:latin typeface="+mn-lt"/>
                        </a:rPr>
                        <a:t>Slowed growth and developmental progression</a:t>
                      </a:r>
                    </a:p>
                    <a:p>
                      <a:r>
                        <a:rPr lang="en-US" sz="1400" dirty="0">
                          <a:highlight>
                            <a:srgbClr val="FFFF00"/>
                          </a:highlight>
                          <a:latin typeface="+mn-lt"/>
                        </a:rPr>
                        <a:t>Pallor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kern="1200" cap="none" baseline="0" dirty="0">
                          <a:solidFill>
                            <a:schemeClr val="tx1"/>
                          </a:solidFill>
                          <a:highlight>
                            <a:srgbClr val="FFFF00"/>
                          </a:highlight>
                          <a:latin typeface="+mn-lt"/>
                          <a:ea typeface="Arial"/>
                          <a:cs typeface="Arial"/>
                          <a:sym typeface="Arial"/>
                        </a:rPr>
                        <a:t>Vomiting, diarrhea, </a:t>
                      </a:r>
                      <a:r>
                        <a:rPr lang="fi-FI" sz="1400" b="0" i="0" u="none" strike="noStrike" kern="1200" cap="none" baseline="0" dirty="0">
                          <a:solidFill>
                            <a:schemeClr val="tx1"/>
                          </a:solidFill>
                          <a:highlight>
                            <a:srgbClr val="FFFF00"/>
                          </a:highlight>
                          <a:latin typeface="+mn-lt"/>
                          <a:ea typeface="Arial"/>
                          <a:cs typeface="Arial"/>
                          <a:sym typeface="Arial"/>
                        </a:rPr>
                        <a:t>abdominal pain</a:t>
                      </a:r>
                    </a:p>
                    <a:p>
                      <a:r>
                        <a:rPr lang="ro-RO" sz="1400" b="0" i="0" u="none" strike="noStrike" kern="1200" cap="none" baseline="0" dirty="0">
                          <a:solidFill>
                            <a:schemeClr val="tx1"/>
                          </a:solidFill>
                          <a:highlight>
                            <a:srgbClr val="FFFF00"/>
                          </a:highlight>
                          <a:latin typeface="+mn-lt"/>
                          <a:ea typeface="Arial"/>
                          <a:cs typeface="Arial"/>
                          <a:sym typeface="Arial"/>
                        </a:rPr>
                        <a:t>Pallor</a:t>
                      </a:r>
                    </a:p>
                    <a:p>
                      <a:r>
                        <a:rPr lang="tr-TR" sz="1400" b="0" i="0" u="none" strike="noStrike" kern="1200" cap="none" baseline="0" dirty="0">
                          <a:solidFill>
                            <a:schemeClr val="tx1"/>
                          </a:solidFill>
                          <a:highlight>
                            <a:srgbClr val="FFFF00"/>
                          </a:highlight>
                          <a:latin typeface="+mn-lt"/>
                          <a:ea typeface="Arial"/>
                          <a:cs typeface="Arial"/>
                          <a:sym typeface="Arial"/>
                        </a:rPr>
                        <a:t>Cyanosis</a:t>
                      </a:r>
                    </a:p>
                    <a:p>
                      <a:r>
                        <a:rPr lang="pl-PL" sz="1400" b="0" i="0" u="none" strike="noStrike" kern="1200" cap="none" baseline="0" dirty="0">
                          <a:solidFill>
                            <a:schemeClr val="tx1"/>
                          </a:solidFill>
                          <a:highlight>
                            <a:srgbClr val="FFFF00"/>
                          </a:highlight>
                          <a:latin typeface="+mn-lt"/>
                          <a:ea typeface="Arial"/>
                          <a:cs typeface="Arial"/>
                          <a:sym typeface="Arial"/>
                        </a:rPr>
                        <a:t>Drowsiness</a:t>
                      </a:r>
                    </a:p>
                    <a:p>
                      <a:r>
                        <a:rPr lang="en-US" sz="1400" b="0" i="0" u="none" strike="noStrike" kern="1200" cap="none" baseline="0" dirty="0">
                          <a:solidFill>
                            <a:schemeClr val="tx1"/>
                          </a:solidFill>
                          <a:highlight>
                            <a:srgbClr val="FFFF00"/>
                          </a:highlight>
                          <a:latin typeface="+mn-lt"/>
                          <a:ea typeface="Arial"/>
                          <a:cs typeface="Arial"/>
                          <a:sym typeface="Arial"/>
                        </a:rPr>
                        <a:t>Shock</a:t>
                      </a:r>
                      <a:endParaRPr lang="en-US" sz="1400" dirty="0">
                        <a:highlight>
                          <a:srgbClr val="FFFF00"/>
                        </a:highlight>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1692712"/>
                  </a:ext>
                </a:extLst>
              </a:tr>
            </a:tbl>
          </a:graphicData>
        </a:graphic>
      </p:graphicFrame>
    </p:spTree>
    <p:extLst>
      <p:ext uri="{BB962C8B-B14F-4D97-AF65-F5344CB8AC3E}">
        <p14:creationId xmlns:p14="http://schemas.microsoft.com/office/powerpoint/2010/main" val="825036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400" dirty="0"/>
              <a:t>Learning Objective 14.4</a:t>
            </a:r>
          </a:p>
        </p:txBody>
      </p:sp>
      <p:sp>
        <p:nvSpPr>
          <p:cNvPr id="5" name="Subtitle 4"/>
          <p:cNvSpPr>
            <a:spLocks noGrp="1"/>
          </p:cNvSpPr>
          <p:nvPr>
            <p:ph type="subTitle" idx="1"/>
          </p:nvPr>
        </p:nvSpPr>
        <p:spPr/>
        <p:txBody>
          <a:bodyPr/>
          <a:lstStyle/>
          <a:p>
            <a:r>
              <a:rPr lang="en-US" sz="2400" dirty="0">
                <a:latin typeface="+mn-lt"/>
              </a:rPr>
              <a:t>Identify and explain common nutritional problems of children.</a:t>
            </a:r>
          </a:p>
          <a:p>
            <a:r>
              <a:rPr lang="en-US" sz="2400" dirty="0">
                <a:latin typeface="+mn-lt"/>
              </a:rPr>
              <a:t>Food Insecurity, Obesity, Foodborne Illness, Contamination, Nutritional Deficiencies, Celiac,</a:t>
            </a:r>
          </a:p>
        </p:txBody>
      </p:sp>
    </p:spTree>
    <p:extLst>
      <p:ext uri="{BB962C8B-B14F-4D97-AF65-F5344CB8AC3E}">
        <p14:creationId xmlns:p14="http://schemas.microsoft.com/office/powerpoint/2010/main" val="23072015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Security and Insecurity </a:t>
            </a:r>
            <a:endParaRPr lang="en-US" sz="2000" b="0" dirty="0"/>
          </a:p>
        </p:txBody>
      </p:sp>
      <p:sp>
        <p:nvSpPr>
          <p:cNvPr id="3" name="Text Placeholder 2"/>
          <p:cNvSpPr>
            <a:spLocks noGrp="1"/>
          </p:cNvSpPr>
          <p:nvPr>
            <p:ph type="body" idx="1"/>
          </p:nvPr>
        </p:nvSpPr>
        <p:spPr/>
        <p:txBody>
          <a:bodyPr/>
          <a:lstStyle/>
          <a:p>
            <a:r>
              <a:rPr lang="en-US" sz="2400" dirty="0">
                <a:latin typeface="+mn-lt"/>
              </a:rPr>
              <a:t>Food security</a:t>
            </a:r>
          </a:p>
          <a:p>
            <a:pPr lvl="1"/>
            <a:r>
              <a:rPr lang="en-US" sz="2400" dirty="0">
                <a:latin typeface="+mn-lt"/>
              </a:rPr>
              <a:t>Access at all times to enough nourishment for a healthy, active life</a:t>
            </a:r>
          </a:p>
          <a:p>
            <a:r>
              <a:rPr lang="en-US" sz="2400" dirty="0">
                <a:latin typeface="+mn-lt"/>
              </a:rPr>
              <a:t>Food insecurity</a:t>
            </a:r>
          </a:p>
          <a:p>
            <a:pPr lvl="1"/>
            <a:r>
              <a:rPr lang="en-US" sz="2400" dirty="0">
                <a:latin typeface="+mn-lt"/>
              </a:rPr>
              <a:t>Inability to acquire or consume adequate quality or quantity of foods in socially acceptable ways</a:t>
            </a:r>
          </a:p>
          <a:p>
            <a:pPr lvl="1"/>
            <a:r>
              <a:rPr lang="en-US" sz="2400" dirty="0">
                <a:latin typeface="+mn-lt"/>
              </a:rPr>
              <a:t>Childhood hunger</a:t>
            </a:r>
          </a:p>
        </p:txBody>
      </p:sp>
    </p:spTree>
    <p:extLst>
      <p:ext uri="{BB962C8B-B14F-4D97-AF65-F5344CB8AC3E}">
        <p14:creationId xmlns:p14="http://schemas.microsoft.com/office/powerpoint/2010/main" val="35261233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5BF03-B45F-44EA-8818-1BC34967502B}"/>
              </a:ext>
            </a:extLst>
          </p:cNvPr>
          <p:cNvSpPr>
            <a:spLocks noGrp="1"/>
          </p:cNvSpPr>
          <p:nvPr>
            <p:ph type="title"/>
          </p:nvPr>
        </p:nvSpPr>
        <p:spPr/>
        <p:txBody>
          <a:bodyPr/>
          <a:lstStyle/>
          <a:p>
            <a:r>
              <a:rPr lang="en-US" dirty="0"/>
              <a:t>Updates from DGA 2020-2025</a:t>
            </a:r>
          </a:p>
        </p:txBody>
      </p:sp>
      <p:sp>
        <p:nvSpPr>
          <p:cNvPr id="3" name="Text Placeholder 2">
            <a:extLst>
              <a:ext uri="{FF2B5EF4-FFF2-40B4-BE49-F238E27FC236}">
                <a16:creationId xmlns:a16="http://schemas.microsoft.com/office/drawing/2014/main" id="{0B4D36D9-4E03-4ACB-813D-ED9279B75B01}"/>
              </a:ext>
            </a:extLst>
          </p:cNvPr>
          <p:cNvSpPr>
            <a:spLocks noGrp="1"/>
          </p:cNvSpPr>
          <p:nvPr>
            <p:ph type="body" idx="1"/>
          </p:nvPr>
        </p:nvSpPr>
        <p:spPr/>
        <p:txBody>
          <a:bodyPr/>
          <a:lstStyle/>
          <a:p>
            <a:pPr marL="0" indent="0">
              <a:buNone/>
            </a:pPr>
            <a:r>
              <a:rPr lang="en-US" i="1" dirty="0"/>
              <a:t>Dietary Guidelines for Americans 9</a:t>
            </a:r>
            <a:r>
              <a:rPr lang="en-US" i="1" baseline="30000" dirty="0"/>
              <a:t>th</a:t>
            </a:r>
            <a:r>
              <a:rPr lang="en-US" i="1" dirty="0"/>
              <a:t> edition</a:t>
            </a:r>
          </a:p>
          <a:p>
            <a:pPr marL="0" indent="0">
              <a:buNone/>
            </a:pPr>
            <a:r>
              <a:rPr lang="en-US" dirty="0"/>
              <a:t>By USDA, Department of Health &amp; Human Services</a:t>
            </a:r>
          </a:p>
          <a:p>
            <a:pPr marL="0" indent="0">
              <a:buNone/>
            </a:pPr>
            <a:r>
              <a:rPr lang="en-US" dirty="0"/>
              <a:t>DietaryGuidelines.gov </a:t>
            </a:r>
          </a:p>
          <a:p>
            <a:r>
              <a:rPr lang="en-US" sz="1800" b="0" i="0" u="none" strike="noStrike" baseline="0" dirty="0">
                <a:solidFill>
                  <a:srgbClr val="434344"/>
                </a:solidFill>
                <a:latin typeface="Roboto" panose="02000000000000000000" pitchFamily="2" charset="0"/>
              </a:rPr>
              <a:t>The aim of the </a:t>
            </a:r>
            <a:r>
              <a:rPr lang="en-US" sz="1800" b="0" i="1" u="none" strike="noStrike" baseline="0" dirty="0">
                <a:solidFill>
                  <a:srgbClr val="434344"/>
                </a:solidFill>
                <a:latin typeface="Roboto" panose="02000000000000000000" pitchFamily="2" charset="0"/>
              </a:rPr>
              <a:t>Dietary Guidelines </a:t>
            </a:r>
            <a:r>
              <a:rPr lang="en-US" sz="1800" b="0" i="0" u="none" strike="noStrike" baseline="0" dirty="0">
                <a:solidFill>
                  <a:srgbClr val="434344"/>
                </a:solidFill>
                <a:latin typeface="Roboto" panose="02000000000000000000" pitchFamily="2" charset="0"/>
              </a:rPr>
              <a:t>is to promote health and prevent disease. </a:t>
            </a:r>
          </a:p>
          <a:p>
            <a:r>
              <a:rPr lang="en-US" b="1" dirty="0"/>
              <a:t>The 2020-2025 Dietary Guidelines carries forward this emphasis on the importance of a healthy dietary pattern as a whole— rather than on individual nutrients or foods in isolation.</a:t>
            </a:r>
            <a:r>
              <a:rPr lang="en-US" dirty="0"/>
              <a:t> </a:t>
            </a:r>
            <a:r>
              <a:rPr lang="en-US" b="0" i="0" dirty="0">
                <a:solidFill>
                  <a:srgbClr val="2D3B45"/>
                </a:solidFill>
                <a:effectLst/>
                <a:latin typeface="Lato Extended"/>
              </a:rPr>
              <a:t>Healthy dietary patterns support optimal growth and development.  </a:t>
            </a:r>
          </a:p>
          <a:p>
            <a:r>
              <a:rPr lang="en-US" dirty="0"/>
              <a:t>The </a:t>
            </a:r>
            <a:r>
              <a:rPr lang="en-US" b="1" dirty="0"/>
              <a:t>Science Underlying the Dietary Guidelines Demonstrates That Healthy Eating Across the Lifespan Can Promote Health and Reduce Risk of Chronic Disease </a:t>
            </a:r>
            <a:endParaRPr lang="en-US" dirty="0"/>
          </a:p>
        </p:txBody>
      </p:sp>
    </p:spTree>
    <p:extLst>
      <p:ext uri="{BB962C8B-B14F-4D97-AF65-F5344CB8AC3E}">
        <p14:creationId xmlns:p14="http://schemas.microsoft.com/office/powerpoint/2010/main" val="26881846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Overweight and Obesity</a:t>
            </a:r>
            <a:br>
              <a:rPr lang="en-US" dirty="0"/>
            </a:br>
            <a:r>
              <a:rPr lang="en-US" sz="1600" dirty="0"/>
              <a:t>https://www.cdc.gov/healthyweight/children/</a:t>
            </a:r>
            <a:endParaRPr lang="en-US" sz="1600" b="0" dirty="0"/>
          </a:p>
        </p:txBody>
      </p:sp>
      <p:sp>
        <p:nvSpPr>
          <p:cNvPr id="3" name="Text Placeholder 2"/>
          <p:cNvSpPr>
            <a:spLocks noGrp="1"/>
          </p:cNvSpPr>
          <p:nvPr>
            <p:ph type="body" idx="1"/>
          </p:nvPr>
        </p:nvSpPr>
        <p:spPr>
          <a:xfrm>
            <a:off x="457200" y="1643743"/>
            <a:ext cx="8229600" cy="4525963"/>
          </a:xfrm>
        </p:spPr>
        <p:txBody>
          <a:bodyPr/>
          <a:lstStyle/>
          <a:p>
            <a:r>
              <a:rPr lang="en-US" sz="2400" dirty="0">
                <a:latin typeface="+mn-lt"/>
              </a:rPr>
              <a:t>A historic and alarming percentage of children are obese and overweight</a:t>
            </a:r>
          </a:p>
          <a:p>
            <a:r>
              <a:rPr lang="en-US" sz="2400" dirty="0">
                <a:latin typeface="+mn-lt"/>
              </a:rPr>
              <a:t>Definitions</a:t>
            </a:r>
          </a:p>
          <a:p>
            <a:pPr lvl="1"/>
            <a:r>
              <a:rPr lang="en-US" sz="2400" dirty="0">
                <a:latin typeface="+mn-lt"/>
              </a:rPr>
              <a:t>Obese is BMI &gt; 95</a:t>
            </a:r>
            <a:r>
              <a:rPr lang="en-US" sz="2400" baseline="30000" dirty="0">
                <a:latin typeface="+mn-lt"/>
              </a:rPr>
              <a:t>th</a:t>
            </a:r>
            <a:r>
              <a:rPr lang="en-US" sz="2400" dirty="0">
                <a:latin typeface="+mn-lt"/>
              </a:rPr>
              <a:t> percentile</a:t>
            </a:r>
          </a:p>
          <a:p>
            <a:pPr lvl="1"/>
            <a:r>
              <a:rPr lang="en-US" sz="2400" dirty="0">
                <a:latin typeface="+mn-lt"/>
              </a:rPr>
              <a:t>Overweight is BMI of 85</a:t>
            </a:r>
            <a:r>
              <a:rPr lang="en-US" sz="2400" baseline="30000" dirty="0">
                <a:latin typeface="+mn-lt"/>
              </a:rPr>
              <a:t>th</a:t>
            </a:r>
            <a:r>
              <a:rPr lang="en-US" sz="2400" dirty="0">
                <a:latin typeface="+mn-lt"/>
              </a:rPr>
              <a:t> to 94</a:t>
            </a:r>
            <a:r>
              <a:rPr lang="en-US" sz="2400" baseline="30000" dirty="0">
                <a:latin typeface="+mn-lt"/>
              </a:rPr>
              <a:t>th</a:t>
            </a:r>
            <a:r>
              <a:rPr lang="en-US" sz="2400" dirty="0">
                <a:latin typeface="+mn-lt"/>
              </a:rPr>
              <a:t> percentile</a:t>
            </a:r>
          </a:p>
          <a:p>
            <a:r>
              <a:rPr lang="en-US" sz="2400" dirty="0"/>
              <a:t>Influencing factors</a:t>
            </a:r>
          </a:p>
          <a:p>
            <a:pPr lvl="1"/>
            <a:r>
              <a:rPr lang="en-US" sz="2400" dirty="0"/>
              <a:t>Decreased exercise patterns</a:t>
            </a:r>
          </a:p>
          <a:p>
            <a:pPr lvl="1"/>
            <a:r>
              <a:rPr lang="en-US" sz="2400" dirty="0"/>
              <a:t>Television and other screen-based activities</a:t>
            </a:r>
          </a:p>
          <a:p>
            <a:pPr lvl="1"/>
            <a:r>
              <a:rPr lang="en-US" sz="2400" dirty="0"/>
              <a:t>Percentage of calories as fat</a:t>
            </a:r>
          </a:p>
          <a:p>
            <a:pPr lvl="1"/>
            <a:r>
              <a:rPr lang="en-US" sz="2400" dirty="0"/>
              <a:t>Snacking and fast food</a:t>
            </a:r>
          </a:p>
          <a:p>
            <a:pPr marL="459486" lvl="1" indent="0">
              <a:buNone/>
            </a:pPr>
            <a:endParaRPr lang="en-US" sz="2400" dirty="0">
              <a:latin typeface="+mn-lt"/>
            </a:endParaRPr>
          </a:p>
        </p:txBody>
      </p:sp>
    </p:spTree>
    <p:extLst>
      <p:ext uri="{BB962C8B-B14F-4D97-AF65-F5344CB8AC3E}">
        <p14:creationId xmlns:p14="http://schemas.microsoft.com/office/powerpoint/2010/main" val="22812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Food Safety</a:t>
            </a:r>
          </a:p>
        </p:txBody>
      </p:sp>
      <p:sp>
        <p:nvSpPr>
          <p:cNvPr id="3" name="Text Placeholder 2"/>
          <p:cNvSpPr>
            <a:spLocks noGrp="1"/>
          </p:cNvSpPr>
          <p:nvPr>
            <p:ph type="body" idx="1"/>
          </p:nvPr>
        </p:nvSpPr>
        <p:spPr/>
        <p:txBody>
          <a:bodyPr/>
          <a:lstStyle/>
          <a:p>
            <a:r>
              <a:rPr lang="en-US" sz="2400" dirty="0">
                <a:latin typeface="+mn-lt"/>
              </a:rPr>
              <a:t>Foodborne illnesses range from mild to severe.</a:t>
            </a:r>
          </a:p>
          <a:p>
            <a:r>
              <a:rPr lang="en-US" sz="2400" dirty="0">
                <a:latin typeface="+mn-lt"/>
              </a:rPr>
              <a:t>Children are at risk due to immature gastrointestinal (G</a:t>
            </a:r>
            <a:r>
              <a:rPr lang="en-US" sz="100" dirty="0">
                <a:latin typeface="+mn-lt"/>
              </a:rPr>
              <a:t> </a:t>
            </a:r>
            <a:r>
              <a:rPr lang="en-US" sz="2400" dirty="0">
                <a:latin typeface="+mn-lt"/>
              </a:rPr>
              <a:t>I) and immune systems.</a:t>
            </a:r>
          </a:p>
          <a:p>
            <a:r>
              <a:rPr lang="en-US" sz="2400" dirty="0">
                <a:latin typeface="+mn-lt"/>
              </a:rPr>
              <a:t>Children who are immunocompromised are at even greater risk.</a:t>
            </a:r>
          </a:p>
        </p:txBody>
      </p:sp>
      <p:pic>
        <p:nvPicPr>
          <p:cNvPr id="4" name="Picture 3">
            <a:extLst>
              <a:ext uri="{FF2B5EF4-FFF2-40B4-BE49-F238E27FC236}">
                <a16:creationId xmlns:a16="http://schemas.microsoft.com/office/drawing/2014/main" id="{7F173CD2-C20D-42AA-BEFB-2C677BEF92A1}"/>
              </a:ext>
            </a:extLst>
          </p:cNvPr>
          <p:cNvPicPr>
            <a:picLocks noChangeAspect="1"/>
          </p:cNvPicPr>
          <p:nvPr/>
        </p:nvPicPr>
        <p:blipFill>
          <a:blip r:embed="rId2"/>
          <a:stretch>
            <a:fillRect/>
          </a:stretch>
        </p:blipFill>
        <p:spPr>
          <a:xfrm>
            <a:off x="233758" y="4219460"/>
            <a:ext cx="8676484" cy="1736876"/>
          </a:xfrm>
          <a:prstGeom prst="rect">
            <a:avLst/>
          </a:prstGeom>
        </p:spPr>
      </p:pic>
    </p:spTree>
    <p:extLst>
      <p:ext uri="{BB962C8B-B14F-4D97-AF65-F5344CB8AC3E}">
        <p14:creationId xmlns:p14="http://schemas.microsoft.com/office/powerpoint/2010/main" val="3383348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Heavy Metals Contamination</a:t>
            </a:r>
            <a:br>
              <a:rPr lang="en-US" dirty="0"/>
            </a:br>
            <a:r>
              <a:rPr lang="en-US" dirty="0"/>
              <a:t>(Mercury, Arsenic, </a:t>
            </a:r>
            <a:r>
              <a:rPr lang="en-US" b="0" dirty="0"/>
              <a:t>Lead</a:t>
            </a:r>
            <a:r>
              <a:rPr lang="en-US" dirty="0"/>
              <a:t>, </a:t>
            </a:r>
            <a:r>
              <a:rPr lang="en-US" b="0" dirty="0"/>
              <a:t>Cadmium</a:t>
            </a:r>
            <a:r>
              <a:rPr lang="en-US" dirty="0"/>
              <a:t>)</a:t>
            </a:r>
          </a:p>
        </p:txBody>
      </p:sp>
      <p:sp>
        <p:nvSpPr>
          <p:cNvPr id="3" name="Text Placeholder 2"/>
          <p:cNvSpPr>
            <a:spLocks noGrp="1"/>
          </p:cNvSpPr>
          <p:nvPr>
            <p:ph type="body" idx="1"/>
          </p:nvPr>
        </p:nvSpPr>
        <p:spPr/>
        <p:txBody>
          <a:bodyPr/>
          <a:lstStyle/>
          <a:p>
            <a:r>
              <a:rPr lang="en-US" sz="2400" dirty="0">
                <a:latin typeface="+mn-lt"/>
              </a:rPr>
              <a:t>At-risk populations</a:t>
            </a:r>
          </a:p>
          <a:p>
            <a:pPr lvl="1"/>
            <a:r>
              <a:rPr lang="en-US" sz="2400" dirty="0">
                <a:latin typeface="+mn-lt"/>
              </a:rPr>
              <a:t>Pregnant women (fetuses)</a:t>
            </a:r>
          </a:p>
          <a:p>
            <a:pPr lvl="1"/>
            <a:r>
              <a:rPr lang="en-US" sz="2400" dirty="0">
                <a:latin typeface="+mn-lt"/>
              </a:rPr>
              <a:t>Infants and young children</a:t>
            </a:r>
          </a:p>
          <a:p>
            <a:r>
              <a:rPr lang="en-US" sz="2400" dirty="0">
                <a:latin typeface="+mn-lt"/>
              </a:rPr>
              <a:t>Strategies to minimize risks</a:t>
            </a:r>
          </a:p>
          <a:p>
            <a:r>
              <a:rPr lang="en-US" sz="1800" dirty="0"/>
              <a:t>https://oversight.house.gov/sites/democrats.oversight.house.gov/files/2021-02-04%20ECP%20Baby%20Food%20Staff%20Report.pdf</a:t>
            </a:r>
            <a:endParaRPr lang="en-US" sz="2400" dirty="0">
              <a:latin typeface="+mn-lt"/>
            </a:endParaRPr>
          </a:p>
          <a:p>
            <a:pPr lvl="1"/>
            <a:r>
              <a:rPr lang="en-US" sz="2400" dirty="0">
                <a:latin typeface="+mn-lt"/>
              </a:rPr>
              <a:t>Eliminate high-risk fish from diet</a:t>
            </a:r>
          </a:p>
          <a:p>
            <a:pPr lvl="1"/>
            <a:r>
              <a:rPr lang="en-US" sz="2400" dirty="0">
                <a:latin typeface="+mn-lt"/>
              </a:rPr>
              <a:t>Food and Drug (F</a:t>
            </a:r>
            <a:r>
              <a:rPr lang="en-US" sz="100" dirty="0">
                <a:latin typeface="+mn-lt"/>
              </a:rPr>
              <a:t> </a:t>
            </a:r>
            <a:r>
              <a:rPr lang="en-US" sz="2400" dirty="0">
                <a:latin typeface="+mn-lt"/>
              </a:rPr>
              <a:t>D</a:t>
            </a:r>
            <a:r>
              <a:rPr lang="en-US" sz="100" dirty="0">
                <a:latin typeface="+mn-lt"/>
              </a:rPr>
              <a:t> </a:t>
            </a:r>
            <a:r>
              <a:rPr lang="en-US" sz="2400" dirty="0">
                <a:latin typeface="+mn-lt"/>
              </a:rPr>
              <a:t>A)‒recommended intake patterns</a:t>
            </a:r>
          </a:p>
          <a:p>
            <a:pPr lvl="1"/>
            <a:endParaRPr lang="en-US" sz="2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7724" y="5099579"/>
            <a:ext cx="2952750" cy="1543050"/>
          </a:xfrm>
          <a:prstGeom prst="rect">
            <a:avLst/>
          </a:prstGeom>
        </p:spPr>
      </p:pic>
    </p:spTree>
    <p:extLst>
      <p:ext uri="{BB962C8B-B14F-4D97-AF65-F5344CB8AC3E}">
        <p14:creationId xmlns:p14="http://schemas.microsoft.com/office/powerpoint/2010/main" val="3126311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Nutritional Deficiencies</a:t>
            </a:r>
          </a:p>
        </p:txBody>
      </p:sp>
      <p:sp>
        <p:nvSpPr>
          <p:cNvPr id="3" name="Text Placeholder 2"/>
          <p:cNvSpPr>
            <a:spLocks noGrp="1"/>
          </p:cNvSpPr>
          <p:nvPr>
            <p:ph type="body" idx="1"/>
          </p:nvPr>
        </p:nvSpPr>
        <p:spPr/>
        <p:txBody>
          <a:bodyPr/>
          <a:lstStyle/>
          <a:p>
            <a:r>
              <a:rPr lang="en-US" sz="2400" dirty="0">
                <a:latin typeface="+mn-lt"/>
              </a:rPr>
              <a:t>1. Iron</a:t>
            </a:r>
          </a:p>
          <a:p>
            <a:r>
              <a:rPr lang="en-US" sz="2400" dirty="0">
                <a:latin typeface="+mn-lt"/>
              </a:rPr>
              <a:t>2. Vitamin D</a:t>
            </a:r>
          </a:p>
          <a:p>
            <a:r>
              <a:rPr lang="en-US" sz="2400" dirty="0">
                <a:latin typeface="+mn-lt"/>
              </a:rPr>
              <a:t>3. Folic acid</a:t>
            </a:r>
          </a:p>
          <a:p>
            <a:r>
              <a:rPr lang="en-US" sz="2400" dirty="0">
                <a:latin typeface="+mn-lt"/>
              </a:rPr>
              <a:t>4. Protein-energy malnutrition</a:t>
            </a:r>
          </a:p>
        </p:txBody>
      </p:sp>
    </p:spTree>
    <p:extLst>
      <p:ext uri="{BB962C8B-B14F-4D97-AF65-F5344CB8AC3E}">
        <p14:creationId xmlns:p14="http://schemas.microsoft.com/office/powerpoint/2010/main" val="3807744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Iron Deficiency</a:t>
            </a:r>
          </a:p>
        </p:txBody>
      </p:sp>
      <p:sp>
        <p:nvSpPr>
          <p:cNvPr id="3" name="Text Placeholder 2"/>
          <p:cNvSpPr>
            <a:spLocks noGrp="1"/>
          </p:cNvSpPr>
          <p:nvPr>
            <p:ph type="body" idx="1"/>
          </p:nvPr>
        </p:nvSpPr>
        <p:spPr/>
        <p:txBody>
          <a:bodyPr/>
          <a:lstStyle/>
          <a:p>
            <a:r>
              <a:rPr lang="en-US" sz="2400" dirty="0">
                <a:latin typeface="+mn-lt"/>
              </a:rPr>
              <a:t>Iron sources</a:t>
            </a:r>
          </a:p>
          <a:p>
            <a:pPr lvl="1"/>
            <a:r>
              <a:rPr lang="en-US" sz="2400" dirty="0">
                <a:latin typeface="+mn-lt"/>
              </a:rPr>
              <a:t>Rice cereal</a:t>
            </a:r>
          </a:p>
          <a:p>
            <a:pPr lvl="1"/>
            <a:r>
              <a:rPr lang="en-US" sz="2400" dirty="0">
                <a:latin typeface="+mn-lt"/>
              </a:rPr>
              <a:t>Iron-fortified foods</a:t>
            </a:r>
          </a:p>
          <a:p>
            <a:pPr lvl="1"/>
            <a:r>
              <a:rPr lang="en-US" sz="2400" dirty="0">
                <a:latin typeface="+mn-lt"/>
              </a:rPr>
              <a:t>Meats</a:t>
            </a:r>
          </a:p>
          <a:p>
            <a:r>
              <a:rPr lang="en-US" sz="2400" dirty="0">
                <a:latin typeface="+mn-lt"/>
              </a:rPr>
              <a:t>Risk groups</a:t>
            </a:r>
          </a:p>
          <a:p>
            <a:pPr lvl="1"/>
            <a:r>
              <a:rPr lang="en-US" sz="2400" dirty="0">
                <a:latin typeface="+mn-lt"/>
              </a:rPr>
              <a:t>Infants</a:t>
            </a:r>
          </a:p>
          <a:p>
            <a:pPr lvl="1"/>
            <a:r>
              <a:rPr lang="en-US" sz="2400" dirty="0">
                <a:latin typeface="+mn-lt"/>
              </a:rPr>
              <a:t>Adolescents</a:t>
            </a:r>
          </a:p>
          <a:p>
            <a:r>
              <a:rPr lang="en-US" sz="2400" dirty="0">
                <a:latin typeface="+mn-lt"/>
              </a:rPr>
              <a:t>Inadequate iron consumption can result in iron deficiency anemia.</a:t>
            </a:r>
          </a:p>
        </p:txBody>
      </p:sp>
    </p:spTree>
    <p:extLst>
      <p:ext uri="{BB962C8B-B14F-4D97-AF65-F5344CB8AC3E}">
        <p14:creationId xmlns:p14="http://schemas.microsoft.com/office/powerpoint/2010/main" val="3822654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Vitamin D Deficiency</a:t>
            </a:r>
          </a:p>
        </p:txBody>
      </p:sp>
      <p:sp>
        <p:nvSpPr>
          <p:cNvPr id="3" name="Text Placeholder 2"/>
          <p:cNvSpPr>
            <a:spLocks noGrp="1"/>
          </p:cNvSpPr>
          <p:nvPr>
            <p:ph type="body" idx="1"/>
          </p:nvPr>
        </p:nvSpPr>
        <p:spPr/>
        <p:txBody>
          <a:bodyPr/>
          <a:lstStyle/>
          <a:p>
            <a:r>
              <a:rPr lang="en-US" sz="2400" dirty="0">
                <a:latin typeface="+mn-lt"/>
              </a:rPr>
              <a:t>Risks</a:t>
            </a:r>
          </a:p>
          <a:p>
            <a:pPr lvl="1"/>
            <a:r>
              <a:rPr lang="en-US" sz="2400" dirty="0">
                <a:latin typeface="+mn-lt"/>
              </a:rPr>
              <a:t>Breastfeeding</a:t>
            </a:r>
          </a:p>
          <a:p>
            <a:r>
              <a:rPr lang="en-US" sz="2400" dirty="0">
                <a:latin typeface="+mn-lt"/>
              </a:rPr>
              <a:t>Decreased sunlight exposure</a:t>
            </a:r>
          </a:p>
          <a:p>
            <a:r>
              <a:rPr lang="en-US" sz="2400" dirty="0">
                <a:latin typeface="+mn-lt"/>
              </a:rPr>
              <a:t>Health risks</a:t>
            </a:r>
          </a:p>
          <a:p>
            <a:pPr lvl="1"/>
            <a:r>
              <a:rPr lang="en-US" sz="2400" dirty="0">
                <a:latin typeface="+mn-lt"/>
              </a:rPr>
              <a:t>Calcium deficiency</a:t>
            </a:r>
          </a:p>
          <a:p>
            <a:pPr lvl="1"/>
            <a:r>
              <a:rPr lang="en-US" sz="2400" dirty="0">
                <a:latin typeface="+mn-lt"/>
              </a:rPr>
              <a:t>Rickets</a:t>
            </a:r>
          </a:p>
          <a:p>
            <a:r>
              <a:rPr lang="en-US" sz="2400" dirty="0">
                <a:latin typeface="+mn-lt"/>
              </a:rPr>
              <a:t>Supplementation recommendation</a:t>
            </a:r>
          </a:p>
          <a:p>
            <a:pPr lvl="1"/>
            <a:r>
              <a:rPr lang="en-US" sz="2400" dirty="0">
                <a:latin typeface="+mn-lt"/>
              </a:rPr>
              <a:t>Vitamin D 400 International Units from birth to 6 months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0613" y="269540"/>
            <a:ext cx="3966297" cy="4019655"/>
          </a:xfrm>
          <a:prstGeom prst="rect">
            <a:avLst/>
          </a:prstGeom>
        </p:spPr>
      </p:pic>
    </p:spTree>
    <p:extLst>
      <p:ext uri="{BB962C8B-B14F-4D97-AF65-F5344CB8AC3E}">
        <p14:creationId xmlns:p14="http://schemas.microsoft.com/office/powerpoint/2010/main" val="3477028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Folic Acid Deficiency</a:t>
            </a:r>
            <a:endParaRPr lang="en-US" sz="2000" b="0" dirty="0"/>
          </a:p>
        </p:txBody>
      </p:sp>
      <p:sp>
        <p:nvSpPr>
          <p:cNvPr id="3" name="Text Placeholder 2"/>
          <p:cNvSpPr>
            <a:spLocks noGrp="1"/>
          </p:cNvSpPr>
          <p:nvPr>
            <p:ph type="body" idx="1"/>
          </p:nvPr>
        </p:nvSpPr>
        <p:spPr/>
        <p:txBody>
          <a:bodyPr/>
          <a:lstStyle/>
          <a:p>
            <a:r>
              <a:rPr lang="en-US" sz="2400" dirty="0">
                <a:latin typeface="+mn-lt"/>
              </a:rPr>
              <a:t>Folic acid intake prevents neural tube defects and cleft palate/lip defects.</a:t>
            </a:r>
          </a:p>
          <a:p>
            <a:r>
              <a:rPr lang="en-US" sz="2400" dirty="0">
                <a:latin typeface="+mn-lt"/>
              </a:rPr>
              <a:t>At-risk populations</a:t>
            </a:r>
          </a:p>
          <a:p>
            <a:pPr lvl="1"/>
            <a:r>
              <a:rPr lang="en-US" sz="2400" dirty="0">
                <a:latin typeface="+mn-lt"/>
              </a:rPr>
              <a:t>Childbearing women</a:t>
            </a:r>
          </a:p>
          <a:p>
            <a:pPr lvl="1"/>
            <a:r>
              <a:rPr lang="en-US" sz="2400" dirty="0">
                <a:latin typeface="+mn-lt"/>
              </a:rPr>
              <a:t>Adolescents</a:t>
            </a:r>
          </a:p>
          <a:p>
            <a:r>
              <a:rPr lang="en-US" sz="2200" dirty="0"/>
              <a:t>Supplementation</a:t>
            </a:r>
          </a:p>
          <a:p>
            <a:pPr lvl="1"/>
            <a:r>
              <a:rPr lang="en-US" sz="2200" dirty="0"/>
              <a:t>0.4 mg daily</a:t>
            </a:r>
          </a:p>
          <a:p>
            <a:pPr lvl="1"/>
            <a:r>
              <a:rPr lang="en-US" sz="2200" dirty="0"/>
              <a:t>Fortified cereals and bread</a:t>
            </a:r>
          </a:p>
          <a:p>
            <a:pPr marL="459486" lvl="1" indent="0">
              <a:buNone/>
            </a:pPr>
            <a:endParaRPr lang="en-US" sz="2400" dirty="0">
              <a:latin typeface="+mn-lt"/>
            </a:endParaRPr>
          </a:p>
        </p:txBody>
      </p:sp>
    </p:spTree>
    <p:extLst>
      <p:ext uri="{BB962C8B-B14F-4D97-AF65-F5344CB8AC3E}">
        <p14:creationId xmlns:p14="http://schemas.microsoft.com/office/powerpoint/2010/main" val="1036142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Protein-Energy Malnutrition </a:t>
            </a:r>
            <a:endParaRPr lang="en-US" sz="2000" b="0" dirty="0"/>
          </a:p>
        </p:txBody>
      </p:sp>
      <p:sp>
        <p:nvSpPr>
          <p:cNvPr id="3" name="Text Placeholder 2"/>
          <p:cNvSpPr>
            <a:spLocks noGrp="1"/>
          </p:cNvSpPr>
          <p:nvPr>
            <p:ph type="body" idx="1"/>
          </p:nvPr>
        </p:nvSpPr>
        <p:spPr/>
        <p:txBody>
          <a:bodyPr/>
          <a:lstStyle/>
          <a:p>
            <a:r>
              <a:rPr lang="en-US" sz="2400" dirty="0">
                <a:latin typeface="+mn-lt"/>
              </a:rPr>
              <a:t>Both a protein and calorie deficiency</a:t>
            </a:r>
          </a:p>
          <a:p>
            <a:r>
              <a:rPr lang="en-US" sz="2400" dirty="0">
                <a:latin typeface="+mn-lt"/>
              </a:rPr>
              <a:t>Protein deficiency</a:t>
            </a:r>
          </a:p>
          <a:p>
            <a:pPr lvl="1"/>
            <a:r>
              <a:rPr lang="en-US" sz="2400" dirty="0">
                <a:latin typeface="+mn-lt"/>
              </a:rPr>
              <a:t>Kwashiorkor</a:t>
            </a:r>
          </a:p>
          <a:p>
            <a:pPr lvl="1"/>
            <a:r>
              <a:rPr lang="en-US" sz="2400" dirty="0">
                <a:latin typeface="+mn-lt"/>
              </a:rPr>
              <a:t>Associated findings</a:t>
            </a:r>
          </a:p>
          <a:p>
            <a:pPr lvl="2"/>
            <a:r>
              <a:rPr lang="en-US" sz="2400" dirty="0">
                <a:latin typeface="+mn-lt"/>
              </a:rPr>
              <a:t>Edema</a:t>
            </a:r>
          </a:p>
          <a:p>
            <a:pPr lvl="2"/>
            <a:r>
              <a:rPr lang="en-US" sz="2400" dirty="0">
                <a:latin typeface="+mn-lt"/>
              </a:rPr>
              <a:t>Round face</a:t>
            </a:r>
          </a:p>
          <a:p>
            <a:pPr lvl="2"/>
            <a:r>
              <a:rPr lang="en-US" sz="2400" dirty="0">
                <a:latin typeface="+mn-lt"/>
              </a:rPr>
              <a:t>Large abdomen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0749" y="2339181"/>
            <a:ext cx="2543175" cy="3048000"/>
          </a:xfrm>
          <a:prstGeom prst="rect">
            <a:avLst/>
          </a:prstGeom>
        </p:spPr>
      </p:pic>
    </p:spTree>
    <p:extLst>
      <p:ext uri="{BB962C8B-B14F-4D97-AF65-F5344CB8AC3E}">
        <p14:creationId xmlns:p14="http://schemas.microsoft.com/office/powerpoint/2010/main" val="3118037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3400" dirty="0"/>
              <a:t>Learning Objective 14.5</a:t>
            </a:r>
          </a:p>
        </p:txBody>
      </p:sp>
      <p:sp>
        <p:nvSpPr>
          <p:cNvPr id="5" name="Subtitle 4"/>
          <p:cNvSpPr>
            <a:spLocks noGrp="1"/>
          </p:cNvSpPr>
          <p:nvPr>
            <p:ph type="subTitle" idx="1"/>
          </p:nvPr>
        </p:nvSpPr>
        <p:spPr>
          <a:xfrm>
            <a:off x="674687" y="3962400"/>
            <a:ext cx="7783513" cy="1752600"/>
          </a:xfrm>
        </p:spPr>
        <p:txBody>
          <a:bodyPr/>
          <a:lstStyle/>
          <a:p>
            <a:r>
              <a:rPr lang="en-US" sz="2400" dirty="0">
                <a:latin typeface="+mn-lt"/>
              </a:rPr>
              <a:t>Develop nursing interventions for children with nutritional disorders.</a:t>
            </a:r>
          </a:p>
        </p:txBody>
      </p:sp>
    </p:spTree>
    <p:extLst>
      <p:ext uri="{BB962C8B-B14F-4D97-AF65-F5344CB8AC3E}">
        <p14:creationId xmlns:p14="http://schemas.microsoft.com/office/powerpoint/2010/main" val="31924092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Conditions of </a:t>
            </a:r>
            <a:br>
              <a:rPr lang="en-US" dirty="0"/>
            </a:br>
            <a:r>
              <a:rPr lang="en-US" dirty="0"/>
              <a:t>Imbalanced Nutritional Intake</a:t>
            </a:r>
            <a:endParaRPr lang="en-US" sz="2000" b="0" dirty="0"/>
          </a:p>
        </p:txBody>
      </p:sp>
      <p:sp>
        <p:nvSpPr>
          <p:cNvPr id="3" name="Text Placeholder 2"/>
          <p:cNvSpPr>
            <a:spLocks noGrp="1"/>
          </p:cNvSpPr>
          <p:nvPr>
            <p:ph type="body" idx="1"/>
          </p:nvPr>
        </p:nvSpPr>
        <p:spPr/>
        <p:txBody>
          <a:bodyPr/>
          <a:lstStyle/>
          <a:p>
            <a:r>
              <a:rPr lang="en-US" sz="2400" dirty="0">
                <a:latin typeface="+mn-lt"/>
              </a:rPr>
              <a:t>Avoidant/restrictive food intake</a:t>
            </a:r>
          </a:p>
          <a:p>
            <a:pPr lvl="1"/>
            <a:r>
              <a:rPr lang="en-US" sz="2400" dirty="0">
                <a:latin typeface="+mn-lt"/>
              </a:rPr>
              <a:t>Failure to thrive (FTT) or feeding disorder</a:t>
            </a:r>
          </a:p>
          <a:p>
            <a:pPr lvl="1"/>
            <a:r>
              <a:rPr lang="en-US" sz="2400" dirty="0">
                <a:latin typeface="+mn-lt"/>
              </a:rPr>
              <a:t>Document intake and growth pattern, provide teaching</a:t>
            </a:r>
          </a:p>
        </p:txBody>
      </p:sp>
    </p:spTree>
    <p:extLst>
      <p:ext uri="{BB962C8B-B14F-4D97-AF65-F5344CB8AC3E}">
        <p14:creationId xmlns:p14="http://schemas.microsoft.com/office/powerpoint/2010/main" val="611723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Nutrition</a:t>
            </a:r>
          </a:p>
        </p:txBody>
      </p:sp>
      <p:sp>
        <p:nvSpPr>
          <p:cNvPr id="3" name="Text Placeholder 2"/>
          <p:cNvSpPr>
            <a:spLocks noGrp="1"/>
          </p:cNvSpPr>
          <p:nvPr>
            <p:ph type="body" idx="1"/>
          </p:nvPr>
        </p:nvSpPr>
        <p:spPr/>
        <p:txBody>
          <a:bodyPr/>
          <a:lstStyle/>
          <a:p>
            <a:r>
              <a:rPr lang="en-US" sz="2400" dirty="0">
                <a:latin typeface="+mn-lt"/>
              </a:rPr>
              <a:t>Definition :   Intake of food/nutrients and assimilation for metabolic use</a:t>
            </a:r>
          </a:p>
          <a:p>
            <a:pPr marL="459486" lvl="1" indent="0">
              <a:buNone/>
            </a:pPr>
            <a:endParaRPr lang="en-US" sz="2400" dirty="0">
              <a:latin typeface="+mn-lt"/>
            </a:endParaRPr>
          </a:p>
          <a:p>
            <a:r>
              <a:rPr lang="en-US" sz="2400" dirty="0">
                <a:latin typeface="+mn-lt"/>
              </a:rPr>
              <a:t>Types of nutrients</a:t>
            </a:r>
          </a:p>
          <a:p>
            <a:pPr lvl="1"/>
            <a:r>
              <a:rPr lang="en-US" sz="2400" dirty="0">
                <a:latin typeface="+mn-lt"/>
              </a:rPr>
              <a:t>Macronutrients: Major building blocks for body</a:t>
            </a:r>
          </a:p>
          <a:p>
            <a:pPr marL="459486" lvl="1" indent="0">
              <a:buNone/>
            </a:pPr>
            <a:endParaRPr lang="en-US" sz="2400" dirty="0">
              <a:latin typeface="+mn-lt"/>
            </a:endParaRPr>
          </a:p>
          <a:p>
            <a:pPr lvl="1"/>
            <a:r>
              <a:rPr lang="en-US" sz="2400" dirty="0">
                <a:latin typeface="+mn-lt"/>
              </a:rPr>
              <a:t>Micronutrients: Trace quantities required</a:t>
            </a:r>
          </a:p>
        </p:txBody>
      </p:sp>
    </p:spTree>
    <p:extLst>
      <p:ext uri="{BB962C8B-B14F-4D97-AF65-F5344CB8AC3E}">
        <p14:creationId xmlns:p14="http://schemas.microsoft.com/office/powerpoint/2010/main" val="1733647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Conditions of </a:t>
            </a:r>
            <a:br>
              <a:rPr lang="en-US" dirty="0"/>
            </a:br>
            <a:r>
              <a:rPr lang="en-US" dirty="0"/>
              <a:t>Imbalanced Nutritional Intake </a:t>
            </a:r>
            <a:r>
              <a:rPr lang="en-US" sz="2000" b="0" dirty="0"/>
              <a:t>(2 of 3)</a:t>
            </a:r>
            <a:endParaRPr lang="en-US" dirty="0"/>
          </a:p>
        </p:txBody>
      </p:sp>
      <p:sp>
        <p:nvSpPr>
          <p:cNvPr id="3" name="Text Placeholder 2"/>
          <p:cNvSpPr>
            <a:spLocks noGrp="1"/>
          </p:cNvSpPr>
          <p:nvPr>
            <p:ph type="body" idx="1"/>
          </p:nvPr>
        </p:nvSpPr>
        <p:spPr/>
        <p:txBody>
          <a:bodyPr/>
          <a:lstStyle/>
          <a:p>
            <a:r>
              <a:rPr lang="en-US" sz="2400" dirty="0">
                <a:latin typeface="+mn-lt"/>
              </a:rPr>
              <a:t>Anorexia nervosa</a:t>
            </a:r>
          </a:p>
          <a:p>
            <a:pPr lvl="1"/>
            <a:r>
              <a:rPr lang="en-US" sz="2400" dirty="0">
                <a:latin typeface="+mn-lt"/>
              </a:rPr>
              <a:t>Preoccupation with weight, weight loss, and exercise</a:t>
            </a:r>
          </a:p>
          <a:p>
            <a:pPr lvl="1"/>
            <a:r>
              <a:rPr lang="en-US" sz="2400" dirty="0">
                <a:latin typeface="+mn-lt"/>
              </a:rPr>
              <a:t>Often involves psychologic aspect, need for control</a:t>
            </a:r>
          </a:p>
          <a:p>
            <a:pPr lvl="1"/>
            <a:r>
              <a:rPr lang="en-US" sz="2400" dirty="0">
                <a:latin typeface="+mn-lt"/>
              </a:rPr>
              <a:t>Extreme thinness, emaciation</a:t>
            </a:r>
          </a:p>
          <a:p>
            <a:pPr lvl="1"/>
            <a:r>
              <a:rPr lang="en-US" sz="2400" dirty="0">
                <a:latin typeface="+mn-lt"/>
              </a:rPr>
              <a:t>Resulting imbalances may lead to arrhythmias, death</a:t>
            </a:r>
          </a:p>
          <a:p>
            <a:pPr lvl="1"/>
            <a:r>
              <a:rPr lang="en-US" sz="2400" dirty="0">
                <a:latin typeface="+mn-lt"/>
              </a:rPr>
              <a:t>Psychologic treatment, nutrition, medication</a:t>
            </a:r>
          </a:p>
        </p:txBody>
      </p:sp>
    </p:spTree>
    <p:extLst>
      <p:ext uri="{BB962C8B-B14F-4D97-AF65-F5344CB8AC3E}">
        <p14:creationId xmlns:p14="http://schemas.microsoft.com/office/powerpoint/2010/main" val="27361461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Conditions of </a:t>
            </a:r>
            <a:br>
              <a:rPr lang="en-US" dirty="0"/>
            </a:br>
            <a:r>
              <a:rPr lang="en-US" dirty="0"/>
              <a:t>Imbalanced Nutritional Intake </a:t>
            </a:r>
            <a:r>
              <a:rPr lang="en-US" sz="2000" b="0" dirty="0"/>
              <a:t>(3 of 3)</a:t>
            </a:r>
            <a:endParaRPr lang="en-US" dirty="0"/>
          </a:p>
        </p:txBody>
      </p:sp>
      <p:sp>
        <p:nvSpPr>
          <p:cNvPr id="3" name="Text Placeholder 2"/>
          <p:cNvSpPr>
            <a:spLocks noGrp="1"/>
          </p:cNvSpPr>
          <p:nvPr>
            <p:ph type="body" idx="1"/>
          </p:nvPr>
        </p:nvSpPr>
        <p:spPr/>
        <p:txBody>
          <a:bodyPr/>
          <a:lstStyle/>
          <a:p>
            <a:r>
              <a:rPr lang="en-US" sz="2400" dirty="0">
                <a:latin typeface="+mn-lt"/>
              </a:rPr>
              <a:t>Bulimia nervosa</a:t>
            </a:r>
          </a:p>
          <a:p>
            <a:pPr lvl="1"/>
            <a:r>
              <a:rPr lang="en-US" sz="2400" dirty="0">
                <a:latin typeface="+mn-lt"/>
              </a:rPr>
              <a:t>Binge eating and purging</a:t>
            </a:r>
          </a:p>
          <a:p>
            <a:pPr lvl="1"/>
            <a:r>
              <a:rPr lang="en-US" sz="2400" dirty="0">
                <a:latin typeface="+mn-lt"/>
              </a:rPr>
              <a:t>“Silent” disorder, easily concealed</a:t>
            </a:r>
          </a:p>
          <a:p>
            <a:pPr lvl="1"/>
            <a:r>
              <a:rPr lang="en-US" sz="2400" dirty="0">
                <a:latin typeface="+mn-lt"/>
              </a:rPr>
              <a:t>Eroded tooth enamel</a:t>
            </a:r>
          </a:p>
          <a:p>
            <a:pPr lvl="1"/>
            <a:r>
              <a:rPr lang="en-US" sz="2400" dirty="0">
                <a:latin typeface="+mn-lt"/>
              </a:rPr>
              <a:t>Gum recession and caries</a:t>
            </a:r>
          </a:p>
          <a:p>
            <a:pPr lvl="1"/>
            <a:r>
              <a:rPr lang="en-US" sz="2400" dirty="0">
                <a:latin typeface="+mn-lt"/>
              </a:rPr>
              <a:t>Calluses on back of hand</a:t>
            </a:r>
          </a:p>
          <a:p>
            <a:pPr lvl="1"/>
            <a:r>
              <a:rPr lang="en-US" sz="2400" dirty="0">
                <a:latin typeface="+mn-lt"/>
              </a:rPr>
              <a:t>Abdominal distention</a:t>
            </a:r>
          </a:p>
          <a:p>
            <a:pPr lvl="1"/>
            <a:r>
              <a:rPr lang="en-US" sz="2400" dirty="0">
                <a:latin typeface="+mn-lt"/>
              </a:rPr>
              <a:t>Provide cognitive-behavior therapy along with physiologic care.</a:t>
            </a:r>
          </a:p>
        </p:txBody>
      </p:sp>
    </p:spTree>
    <p:extLst>
      <p:ext uri="{BB962C8B-B14F-4D97-AF65-F5344CB8AC3E}">
        <p14:creationId xmlns:p14="http://schemas.microsoft.com/office/powerpoint/2010/main" val="2952542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Nutritional Needs for Children With Health Conditions</a:t>
            </a:r>
          </a:p>
        </p:txBody>
      </p:sp>
      <p:sp>
        <p:nvSpPr>
          <p:cNvPr id="3" name="Text Placeholder 2"/>
          <p:cNvSpPr>
            <a:spLocks noGrp="1"/>
          </p:cNvSpPr>
          <p:nvPr>
            <p:ph type="body" idx="1"/>
          </p:nvPr>
        </p:nvSpPr>
        <p:spPr/>
        <p:txBody>
          <a:bodyPr/>
          <a:lstStyle/>
          <a:p>
            <a:r>
              <a:rPr lang="en-US" sz="2400" dirty="0">
                <a:latin typeface="+mn-lt"/>
              </a:rPr>
              <a:t>Increased nutritional needs</a:t>
            </a:r>
          </a:p>
          <a:p>
            <a:r>
              <a:rPr lang="en-US" sz="2400" dirty="0">
                <a:latin typeface="+mn-lt"/>
              </a:rPr>
              <a:t>Assess factors affecting meeting of nutritional needs.</a:t>
            </a:r>
          </a:p>
          <a:p>
            <a:r>
              <a:rPr lang="en-US" sz="2400" dirty="0">
                <a:latin typeface="+mn-lt"/>
              </a:rPr>
              <a:t>Examples of specific conditions</a:t>
            </a:r>
          </a:p>
        </p:txBody>
      </p:sp>
    </p:spTree>
    <p:extLst>
      <p:ext uri="{BB962C8B-B14F-4D97-AF65-F5344CB8AC3E}">
        <p14:creationId xmlns:p14="http://schemas.microsoft.com/office/powerpoint/2010/main" val="22887317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28600"/>
            <a:ext cx="8425543" cy="1066799"/>
          </a:xfrm>
        </p:spPr>
        <p:txBody>
          <a:bodyPr/>
          <a:lstStyle/>
          <a:p>
            <a:r>
              <a:rPr lang="en-US" dirty="0"/>
              <a:t>Conditions That Influence Nutritional Needs</a:t>
            </a:r>
          </a:p>
        </p:txBody>
      </p:sp>
      <p:pic>
        <p:nvPicPr>
          <p:cNvPr id="6" name="Picture 5" descr="A diagram of a young boy’s organs and the conditions that influence his nutritional needs. The following list provides the organs and their respective conditions:&#10;• Brain and mouth; cerebral palsy or other brain damage can influence the child’s ability to chew and swallow food&#10;• Eyes; lack of sufficient vitamin A intake causes blindness or impaired vision in many children in developing countries&#10;• Kidneys; child with renal disease may have trouble regulating fluids and proteins in the body&#10;• Liver; liver disease alters the child’s ability to break down metabolic waste products&#10;• Pancreas; child with diabetes needs close monitoring and regulation of dietary intake&#10;• Lungs and intestines; cystic fibrosis influences the child’s ability to absorb nutrients"/>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45240" y="829952"/>
            <a:ext cx="4179480" cy="5892123"/>
          </a:xfrm>
          <a:prstGeom prst="rect">
            <a:avLst/>
          </a:prstGeom>
        </p:spPr>
      </p:pic>
    </p:spTree>
    <p:extLst>
      <p:ext uri="{BB962C8B-B14F-4D97-AF65-F5344CB8AC3E}">
        <p14:creationId xmlns:p14="http://schemas.microsoft.com/office/powerpoint/2010/main" val="2311831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Celiac Disease</a:t>
            </a:r>
          </a:p>
        </p:txBody>
      </p:sp>
      <p:sp>
        <p:nvSpPr>
          <p:cNvPr id="3" name="Text Placeholder 2"/>
          <p:cNvSpPr>
            <a:spLocks noGrp="1"/>
          </p:cNvSpPr>
          <p:nvPr>
            <p:ph type="body" idx="1"/>
          </p:nvPr>
        </p:nvSpPr>
        <p:spPr/>
        <p:txBody>
          <a:bodyPr/>
          <a:lstStyle/>
          <a:p>
            <a:r>
              <a:rPr lang="en-US" sz="2400" dirty="0">
                <a:latin typeface="+mn-lt"/>
              </a:rPr>
              <a:t>Gluten sensitivity of chronic malabsoorption</a:t>
            </a:r>
          </a:p>
          <a:p>
            <a:r>
              <a:rPr lang="en-US" sz="2400" dirty="0">
                <a:latin typeface="+mn-lt"/>
              </a:rPr>
              <a:t>Immunologic disorder</a:t>
            </a:r>
          </a:p>
          <a:p>
            <a:pPr lvl="1"/>
            <a:r>
              <a:rPr lang="en-US" sz="2400" dirty="0">
                <a:latin typeface="+mn-lt"/>
              </a:rPr>
              <a:t>Intolerance to gluten (in wheat, barley, rye, oats)</a:t>
            </a:r>
          </a:p>
          <a:p>
            <a:r>
              <a:rPr lang="en-US" sz="2400" dirty="0">
                <a:latin typeface="+mn-lt"/>
              </a:rPr>
              <a:t>Affects intestinal absorption of fat, protein, carbohydrates, calcium, iron, folate, vitamin A, D, E, K,</a:t>
            </a:r>
            <a:endParaRPr lang="en-US" sz="2400" baseline="-25000" dirty="0">
              <a:latin typeface="+mn-lt"/>
            </a:endParaRPr>
          </a:p>
          <a:p>
            <a:r>
              <a:rPr lang="en-US" sz="2400" dirty="0">
                <a:latin typeface="+mn-lt"/>
              </a:rPr>
              <a:t>Usually presents 6 months to 2 years </a:t>
            </a:r>
          </a:p>
          <a:p>
            <a:r>
              <a:rPr lang="en-US" sz="2400" dirty="0">
                <a:latin typeface="+mn-lt"/>
              </a:rPr>
              <a:t>Dietary exclusion allows return to normal growth.</a:t>
            </a:r>
          </a:p>
        </p:txBody>
      </p:sp>
      <p:graphicFrame>
        <p:nvGraphicFramePr>
          <p:cNvPr id="6" name="Object 5" descr="B 12."/>
          <p:cNvGraphicFramePr>
            <a:graphicFrameLocks noChangeAspect="1"/>
          </p:cNvGraphicFramePr>
          <p:nvPr>
            <p:extLst>
              <p:ext uri="{D42A27DB-BD31-4B8C-83A1-F6EECF244321}">
                <p14:modId xmlns:p14="http://schemas.microsoft.com/office/powerpoint/2010/main" val="2008690858"/>
              </p:ext>
            </p:extLst>
          </p:nvPr>
        </p:nvGraphicFramePr>
        <p:xfrm>
          <a:off x="6095625" y="3585956"/>
          <a:ext cx="484227" cy="458748"/>
        </p:xfrm>
        <a:graphic>
          <a:graphicData uri="http://schemas.openxmlformats.org/presentationml/2006/ole">
            <mc:AlternateContent xmlns:mc="http://schemas.openxmlformats.org/markup-compatibility/2006">
              <mc:Choice xmlns:v="urn:schemas-microsoft-com:vml" Requires="v">
                <p:oleObj name="Equation" r:id="rId2" imgW="241200" imgH="228600" progId="Equation.DSMT4">
                  <p:embed/>
                </p:oleObj>
              </mc:Choice>
              <mc:Fallback>
                <p:oleObj name="Equation" r:id="rId2" imgW="241200" imgH="228600" progId="Equation.DSMT4">
                  <p:embed/>
                  <p:pic>
                    <p:nvPicPr>
                      <p:cNvPr id="6" name="Object 5" descr="B 12."/>
                      <p:cNvPicPr/>
                      <p:nvPr/>
                    </p:nvPicPr>
                    <p:blipFill>
                      <a:blip r:embed="rId3"/>
                      <a:stretch>
                        <a:fillRect/>
                      </a:stretch>
                    </p:blipFill>
                    <p:spPr>
                      <a:xfrm>
                        <a:off x="6095625" y="3585956"/>
                        <a:ext cx="484227" cy="458748"/>
                      </a:xfrm>
                      <a:prstGeom prst="rect">
                        <a:avLst/>
                      </a:prstGeom>
                    </p:spPr>
                  </p:pic>
                </p:oleObj>
              </mc:Fallback>
            </mc:AlternateContent>
          </a:graphicData>
        </a:graphic>
      </p:graphicFrame>
    </p:spTree>
    <p:extLst>
      <p:ext uri="{BB962C8B-B14F-4D97-AF65-F5344CB8AC3E}">
        <p14:creationId xmlns:p14="http://schemas.microsoft.com/office/powerpoint/2010/main" val="153486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Enteral Therapy </a:t>
            </a:r>
            <a:endParaRPr lang="en-US" sz="2000" b="0" dirty="0"/>
          </a:p>
        </p:txBody>
      </p:sp>
      <p:sp>
        <p:nvSpPr>
          <p:cNvPr id="3" name="Text Placeholder 2"/>
          <p:cNvSpPr>
            <a:spLocks noGrp="1"/>
          </p:cNvSpPr>
          <p:nvPr>
            <p:ph type="body" idx="1"/>
          </p:nvPr>
        </p:nvSpPr>
        <p:spPr/>
        <p:txBody>
          <a:bodyPr/>
          <a:lstStyle/>
          <a:p>
            <a:r>
              <a:rPr lang="en-US" sz="2400" dirty="0">
                <a:latin typeface="+mn-lt"/>
              </a:rPr>
              <a:t>Uses</a:t>
            </a:r>
          </a:p>
          <a:p>
            <a:r>
              <a:rPr lang="en-US" sz="2400" dirty="0">
                <a:latin typeface="+mn-lt"/>
              </a:rPr>
              <a:t>Types</a:t>
            </a:r>
          </a:p>
          <a:p>
            <a:pPr lvl="1"/>
            <a:r>
              <a:rPr lang="en-US" sz="2400" dirty="0">
                <a:latin typeface="+mn-lt"/>
              </a:rPr>
              <a:t>Nasogastric</a:t>
            </a:r>
          </a:p>
          <a:p>
            <a:pPr lvl="1"/>
            <a:r>
              <a:rPr lang="en-US" sz="2400" dirty="0">
                <a:latin typeface="+mn-lt"/>
              </a:rPr>
              <a:t>Gastrostomy</a:t>
            </a:r>
          </a:p>
          <a:p>
            <a:pPr lvl="1"/>
            <a:r>
              <a:rPr lang="en-US" sz="2400" dirty="0" err="1">
                <a:latin typeface="+mn-lt"/>
              </a:rPr>
              <a:t>Jejunostomy</a:t>
            </a:r>
            <a:endParaRPr lang="en-US" sz="2400" dirty="0">
              <a:latin typeface="+mn-lt"/>
            </a:endParaRPr>
          </a:p>
          <a:p>
            <a:r>
              <a:rPr lang="en-US" sz="2400" dirty="0"/>
              <a:t>Nursing responsibilities</a:t>
            </a:r>
          </a:p>
          <a:p>
            <a:pPr lvl="1"/>
            <a:r>
              <a:rPr lang="en-US" sz="2400" dirty="0"/>
              <a:t>Assessment</a:t>
            </a:r>
          </a:p>
          <a:p>
            <a:pPr lvl="1"/>
            <a:r>
              <a:rPr lang="en-US" sz="2400" dirty="0"/>
              <a:t>Monitoring and maintenance of tube and insertion site</a:t>
            </a:r>
          </a:p>
          <a:p>
            <a:pPr lvl="1"/>
            <a:r>
              <a:rPr lang="en-US" sz="2400" dirty="0"/>
              <a:t>Administration of feedings</a:t>
            </a:r>
          </a:p>
          <a:p>
            <a:endParaRPr lang="en-US" sz="2400" dirty="0">
              <a:latin typeface="+mn-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6939" y="464754"/>
            <a:ext cx="4972370" cy="3733174"/>
          </a:xfrm>
          <a:prstGeom prst="rect">
            <a:avLst/>
          </a:prstGeom>
        </p:spPr>
      </p:pic>
    </p:spTree>
    <p:extLst>
      <p:ext uri="{BB962C8B-B14F-4D97-AF65-F5344CB8AC3E}">
        <p14:creationId xmlns:p14="http://schemas.microsoft.com/office/powerpoint/2010/main" val="11565418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2108200"/>
          </a:xfrm>
        </p:spPr>
        <p:txBody>
          <a:bodyPr/>
          <a:lstStyle/>
          <a:p>
            <a:r>
              <a:rPr lang="en-US" sz="2600" dirty="0"/>
              <a:t>Figure 14-11 </a:t>
            </a:r>
            <a:r>
              <a:rPr lang="en-IN" sz="2600" dirty="0"/>
              <a:t>Enteral Therapy. This Child Has Returned to School Following Surgery. He Has Difficulty Chewing and Swallowing Food Due to Cerebral Palsy. The School Nurse Has Taught His Teacher How to Safely Administer Some Enteral Feedings During School Hours</a:t>
            </a:r>
          </a:p>
        </p:txBody>
      </p:sp>
      <p:pic>
        <p:nvPicPr>
          <p:cNvPr id="4" name="Picture 3" descr="A smiling boy is sitting in a wheelchair as his teacher pours liquid into a feeding tub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42282" y="2491094"/>
            <a:ext cx="5289917" cy="3778513"/>
          </a:xfrm>
          <a:prstGeom prst="rect">
            <a:avLst/>
          </a:prstGeom>
        </p:spPr>
      </p:pic>
    </p:spTree>
    <p:extLst>
      <p:ext uri="{BB962C8B-B14F-4D97-AF65-F5344CB8AC3E}">
        <p14:creationId xmlns:p14="http://schemas.microsoft.com/office/powerpoint/2010/main" val="41462123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Parenteral Nutrition</a:t>
            </a:r>
          </a:p>
        </p:txBody>
      </p:sp>
      <p:sp>
        <p:nvSpPr>
          <p:cNvPr id="3" name="Text Placeholder 2"/>
          <p:cNvSpPr>
            <a:spLocks noGrp="1"/>
          </p:cNvSpPr>
          <p:nvPr>
            <p:ph type="body" idx="1"/>
          </p:nvPr>
        </p:nvSpPr>
        <p:spPr/>
        <p:txBody>
          <a:bodyPr/>
          <a:lstStyle/>
          <a:p>
            <a:r>
              <a:rPr lang="en-US" sz="2400" dirty="0">
                <a:latin typeface="+mn-lt"/>
              </a:rPr>
              <a:t>Uses (examples: congenital GI malformation, support after bone marrow transplant)</a:t>
            </a:r>
          </a:p>
          <a:p>
            <a:r>
              <a:rPr lang="en-US" sz="2400" dirty="0">
                <a:latin typeface="+mn-lt"/>
              </a:rPr>
              <a:t>Solution components</a:t>
            </a:r>
          </a:p>
          <a:p>
            <a:r>
              <a:rPr lang="en-US" sz="2400" dirty="0">
                <a:latin typeface="+mn-lt"/>
              </a:rPr>
              <a:t>Lipid emulsions</a:t>
            </a:r>
          </a:p>
          <a:p>
            <a:r>
              <a:rPr lang="en-US" sz="2400" dirty="0">
                <a:latin typeface="+mn-lt"/>
              </a:rPr>
              <a:t>Nursing responsibilities</a:t>
            </a:r>
          </a:p>
          <a:p>
            <a:pPr lvl="1"/>
            <a:r>
              <a:rPr lang="en-US" sz="2400" dirty="0">
                <a:latin typeface="+mn-lt"/>
              </a:rPr>
              <a:t>Assessment</a:t>
            </a:r>
          </a:p>
          <a:p>
            <a:pPr lvl="1"/>
            <a:r>
              <a:rPr lang="en-US" sz="2400" dirty="0">
                <a:latin typeface="+mn-lt"/>
              </a:rPr>
              <a:t>Administration</a:t>
            </a:r>
          </a:p>
          <a:p>
            <a:pPr lvl="1"/>
            <a:r>
              <a:rPr lang="en-US" sz="2400" dirty="0">
                <a:latin typeface="+mn-lt"/>
              </a:rPr>
              <a:t>Prevention of complications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1561" y="2338243"/>
            <a:ext cx="2815239" cy="3787920"/>
          </a:xfrm>
          <a:prstGeom prst="rect">
            <a:avLst/>
          </a:prstGeom>
        </p:spPr>
      </p:pic>
    </p:spTree>
    <p:extLst>
      <p:ext uri="{BB962C8B-B14F-4D97-AF65-F5344CB8AC3E}">
        <p14:creationId xmlns:p14="http://schemas.microsoft.com/office/powerpoint/2010/main" val="6845023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IN"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45652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Macronutrients</a:t>
            </a:r>
          </a:p>
        </p:txBody>
      </p:sp>
      <p:sp>
        <p:nvSpPr>
          <p:cNvPr id="3" name="Text Placeholder 2"/>
          <p:cNvSpPr>
            <a:spLocks noGrp="1"/>
          </p:cNvSpPr>
          <p:nvPr>
            <p:ph type="body" idx="1"/>
          </p:nvPr>
        </p:nvSpPr>
        <p:spPr/>
        <p:txBody>
          <a:bodyPr/>
          <a:lstStyle/>
          <a:p>
            <a:r>
              <a:rPr lang="en-US" sz="2400" dirty="0">
                <a:latin typeface="+mn-lt"/>
              </a:rPr>
              <a:t>Types</a:t>
            </a:r>
          </a:p>
          <a:p>
            <a:pPr lvl="1"/>
            <a:r>
              <a:rPr lang="en-US" sz="2400" b="1" dirty="0">
                <a:latin typeface="+mn-lt"/>
              </a:rPr>
              <a:t>Carbohydrates</a:t>
            </a:r>
            <a:r>
              <a:rPr lang="en-US" sz="2400" dirty="0">
                <a:latin typeface="+mn-lt"/>
              </a:rPr>
              <a:t>: energy source</a:t>
            </a:r>
          </a:p>
          <a:p>
            <a:pPr lvl="1"/>
            <a:r>
              <a:rPr lang="en-US" sz="2400" b="1" dirty="0">
                <a:latin typeface="+mn-lt"/>
              </a:rPr>
              <a:t>Proteins</a:t>
            </a:r>
            <a:r>
              <a:rPr lang="en-US" sz="2400" dirty="0">
                <a:latin typeface="+mn-lt"/>
              </a:rPr>
              <a:t>: role in immunity and signaling, building block for muscles/organs</a:t>
            </a:r>
          </a:p>
          <a:p>
            <a:pPr lvl="1"/>
            <a:r>
              <a:rPr lang="en-US" sz="2400" b="1" dirty="0">
                <a:latin typeface="+mn-lt"/>
              </a:rPr>
              <a:t>Fats</a:t>
            </a:r>
            <a:r>
              <a:rPr lang="en-US" sz="2400" dirty="0">
                <a:latin typeface="+mn-lt"/>
              </a:rPr>
              <a:t>: energy source, blood clotting &amp; cellular processing, *brain development (myelin sheath, visual acuity, motor/cognitive function)</a:t>
            </a:r>
          </a:p>
          <a:p>
            <a:pPr lvl="1"/>
            <a:endParaRPr lang="en-US" sz="2400" dirty="0">
              <a:latin typeface="+mn-lt"/>
            </a:endParaRPr>
          </a:p>
        </p:txBody>
      </p:sp>
    </p:spTree>
    <p:extLst>
      <p:ext uri="{BB962C8B-B14F-4D97-AF65-F5344CB8AC3E}">
        <p14:creationId xmlns:p14="http://schemas.microsoft.com/office/powerpoint/2010/main" val="1086720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15900"/>
            <a:ext cx="8229600" cy="1096963"/>
          </a:xfrm>
        </p:spPr>
        <p:txBody>
          <a:bodyPr/>
          <a:lstStyle/>
          <a:p>
            <a:r>
              <a:rPr lang="en-US" dirty="0"/>
              <a:t>Micronutrients</a:t>
            </a:r>
          </a:p>
        </p:txBody>
      </p:sp>
      <p:sp>
        <p:nvSpPr>
          <p:cNvPr id="3" name="Text Placeholder 2"/>
          <p:cNvSpPr>
            <a:spLocks noGrp="1"/>
          </p:cNvSpPr>
          <p:nvPr>
            <p:ph type="body" idx="4294967295"/>
          </p:nvPr>
        </p:nvSpPr>
        <p:spPr>
          <a:xfrm>
            <a:off x="0" y="1600200"/>
            <a:ext cx="8229600" cy="4525963"/>
          </a:xfrm>
        </p:spPr>
        <p:txBody>
          <a:bodyPr/>
          <a:lstStyle/>
          <a:p>
            <a:r>
              <a:rPr lang="en-US" sz="2400" dirty="0">
                <a:latin typeface="+mn-lt"/>
              </a:rPr>
              <a:t>Fat-soluble vitamins</a:t>
            </a:r>
          </a:p>
          <a:p>
            <a:pPr lvl="1"/>
            <a:r>
              <a:rPr lang="en-US" sz="2400" dirty="0">
                <a:latin typeface="+mn-lt"/>
              </a:rPr>
              <a:t>ADEK</a:t>
            </a:r>
          </a:p>
          <a:p>
            <a:pPr lvl="1"/>
            <a:r>
              <a:rPr lang="en-US" sz="2400" dirty="0">
                <a:latin typeface="+mn-lt"/>
              </a:rPr>
              <a:t>Toxicity can occur</a:t>
            </a:r>
          </a:p>
          <a:p>
            <a:pPr lvl="1"/>
            <a:endParaRPr lang="en-US" sz="2400" dirty="0">
              <a:latin typeface="+mn-lt"/>
            </a:endParaRPr>
          </a:p>
          <a:p>
            <a:r>
              <a:rPr lang="en-US" sz="2400" dirty="0">
                <a:latin typeface="+mn-lt"/>
              </a:rPr>
              <a:t>Water-soluble vitamins</a:t>
            </a:r>
          </a:p>
        </p:txBody>
      </p:sp>
      <p:graphicFrame>
        <p:nvGraphicFramePr>
          <p:cNvPr id="4" name="Table 3">
            <a:extLst>
              <a:ext uri="{FF2B5EF4-FFF2-40B4-BE49-F238E27FC236}">
                <a16:creationId xmlns:a16="http://schemas.microsoft.com/office/drawing/2014/main" id="{2AA60203-D668-46F8-9337-8FCE10BDFAA1}"/>
              </a:ext>
            </a:extLst>
          </p:cNvPr>
          <p:cNvGraphicFramePr>
            <a:graphicFrameLocks noGrp="1"/>
          </p:cNvGraphicFramePr>
          <p:nvPr>
            <p:extLst>
              <p:ext uri="{D42A27DB-BD31-4B8C-83A1-F6EECF244321}">
                <p14:modId xmlns:p14="http://schemas.microsoft.com/office/powerpoint/2010/main" val="3873055980"/>
              </p:ext>
            </p:extLst>
          </p:nvPr>
        </p:nvGraphicFramePr>
        <p:xfrm>
          <a:off x="3460975" y="418600"/>
          <a:ext cx="5528790" cy="6294325"/>
        </p:xfrm>
        <a:graphic>
          <a:graphicData uri="http://schemas.openxmlformats.org/drawingml/2006/table">
            <a:tbl>
              <a:tblPr/>
              <a:tblGrid>
                <a:gridCol w="1842930">
                  <a:extLst>
                    <a:ext uri="{9D8B030D-6E8A-4147-A177-3AD203B41FA5}">
                      <a16:colId xmlns:a16="http://schemas.microsoft.com/office/drawing/2014/main" val="1594830674"/>
                    </a:ext>
                  </a:extLst>
                </a:gridCol>
                <a:gridCol w="1842930">
                  <a:extLst>
                    <a:ext uri="{9D8B030D-6E8A-4147-A177-3AD203B41FA5}">
                      <a16:colId xmlns:a16="http://schemas.microsoft.com/office/drawing/2014/main" val="89187621"/>
                    </a:ext>
                  </a:extLst>
                </a:gridCol>
                <a:gridCol w="1842930">
                  <a:extLst>
                    <a:ext uri="{9D8B030D-6E8A-4147-A177-3AD203B41FA5}">
                      <a16:colId xmlns:a16="http://schemas.microsoft.com/office/drawing/2014/main" val="852690011"/>
                    </a:ext>
                  </a:extLst>
                </a:gridCol>
              </a:tblGrid>
              <a:tr h="198054">
                <a:tc>
                  <a:txBody>
                    <a:bodyPr/>
                    <a:lstStyle/>
                    <a:p>
                      <a:pPr algn="l" fontAlgn="t"/>
                      <a:r>
                        <a:rPr lang="en-US" sz="1000" b="1">
                          <a:solidFill>
                            <a:srgbClr val="000000"/>
                          </a:solidFill>
                          <a:effectLst/>
                          <a:latin typeface="Helvetica" panose="020B0604020202020204" pitchFamily="34" charset="0"/>
                        </a:rPr>
                        <a:t>Nutrient</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E8A3"/>
                    </a:solidFill>
                  </a:tcPr>
                </a:tc>
                <a:tc>
                  <a:txBody>
                    <a:bodyPr/>
                    <a:lstStyle/>
                    <a:p>
                      <a:pPr algn="l" fontAlgn="t"/>
                      <a:r>
                        <a:rPr lang="en-US" sz="1000" b="1">
                          <a:solidFill>
                            <a:srgbClr val="000000"/>
                          </a:solidFill>
                          <a:effectLst/>
                          <a:latin typeface="Helvetica" panose="020B0604020202020204" pitchFamily="34" charset="0"/>
                        </a:rPr>
                        <a:t>Function</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E8A3"/>
                    </a:solidFill>
                  </a:tcPr>
                </a:tc>
                <a:tc>
                  <a:txBody>
                    <a:bodyPr/>
                    <a:lstStyle/>
                    <a:p>
                      <a:pPr algn="l" fontAlgn="t"/>
                      <a:r>
                        <a:rPr lang="en-US" sz="1000" b="1">
                          <a:solidFill>
                            <a:srgbClr val="000000"/>
                          </a:solidFill>
                          <a:effectLst/>
                          <a:latin typeface="Helvetica" panose="020B0604020202020204" pitchFamily="34" charset="0"/>
                        </a:rPr>
                        <a:t>Sources</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E8A3"/>
                    </a:solidFill>
                  </a:tcPr>
                </a:tc>
                <a:extLst>
                  <a:ext uri="{0D108BD9-81ED-4DB2-BD59-A6C34878D82A}">
                    <a16:rowId xmlns:a16="http://schemas.microsoft.com/office/drawing/2014/main" val="3132991862"/>
                  </a:ext>
                </a:extLst>
              </a:tr>
              <a:tr h="1590596">
                <a:tc>
                  <a:txBody>
                    <a:bodyPr/>
                    <a:lstStyle/>
                    <a:p>
                      <a:pPr fontAlgn="t"/>
                      <a:r>
                        <a:rPr lang="en-US" sz="1000">
                          <a:solidFill>
                            <a:srgbClr val="003366"/>
                          </a:solidFill>
                          <a:effectLst/>
                          <a:latin typeface="Helvetica" panose="020B0604020202020204" pitchFamily="34" charset="0"/>
                        </a:rPr>
                        <a:t>Vitamin A (and its precursor*, beta-carotene)</a:t>
                      </a:r>
                    </a:p>
                    <a:p>
                      <a:pPr fontAlgn="t"/>
                      <a:r>
                        <a:rPr lang="en-US" sz="1000">
                          <a:solidFill>
                            <a:srgbClr val="003366"/>
                          </a:solidFill>
                          <a:effectLst/>
                          <a:latin typeface="Helvetica" panose="020B0604020202020204" pitchFamily="34" charset="0"/>
                        </a:rPr>
                        <a:t>*A precursor is converted by the body to the vitamin.</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Needed for vision, healthy skin and mucous membranes, bone and tooth growth, immune system health</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Vitamin A from animal sources (retinol): fortified milk, cheese, cream, butter, fortified margarine, eggs, liver</a:t>
                      </a:r>
                    </a:p>
                    <a:p>
                      <a:pPr fontAlgn="t"/>
                      <a:r>
                        <a:rPr lang="en-US" sz="1000">
                          <a:solidFill>
                            <a:srgbClr val="003366"/>
                          </a:solidFill>
                          <a:effectLst/>
                          <a:latin typeface="Helvetica" panose="020B0604020202020204" pitchFamily="34" charset="0"/>
                        </a:rPr>
                        <a:t>Beta-carotene (from plant sources): Leafy, dark green vegetables; dark orange fruits (apricots, cantaloupe) and vegetables (carrots, winter squash, sweet potatoes, pumpkin)</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extLst>
                  <a:ext uri="{0D108BD9-81ED-4DB2-BD59-A6C34878D82A}">
                    <a16:rowId xmlns:a16="http://schemas.microsoft.com/office/drawing/2014/main" val="3520534191"/>
                  </a:ext>
                </a:extLst>
              </a:tr>
              <a:tr h="956445">
                <a:tc>
                  <a:txBody>
                    <a:bodyPr/>
                    <a:lstStyle/>
                    <a:p>
                      <a:pPr fontAlgn="t"/>
                      <a:r>
                        <a:rPr lang="en-US" sz="1000">
                          <a:solidFill>
                            <a:srgbClr val="003366"/>
                          </a:solidFill>
                          <a:effectLst/>
                          <a:latin typeface="Helvetica" panose="020B0604020202020204" pitchFamily="34" charset="0"/>
                        </a:rPr>
                        <a:t>Vitamin D</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Needed for proper absorption of </a:t>
                      </a:r>
                      <a:r>
                        <a:rPr lang="en-US" sz="1000" u="sng">
                          <a:solidFill>
                            <a:srgbClr val="015C9A"/>
                          </a:solidFill>
                          <a:effectLst/>
                          <a:latin typeface="Helvetica" panose="020B0604020202020204" pitchFamily="34" charset="0"/>
                          <a:hlinkClick r:id="rId3"/>
                        </a:rPr>
                        <a:t>calcium</a:t>
                      </a:r>
                      <a:r>
                        <a:rPr lang="en-US" sz="1000">
                          <a:solidFill>
                            <a:srgbClr val="003366"/>
                          </a:solidFill>
                          <a:effectLst/>
                          <a:latin typeface="Helvetica" panose="020B0604020202020204" pitchFamily="34" charset="0"/>
                        </a:rPr>
                        <a:t>; stored in bones</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Egg yolks, liver, fatty fish, fortified milk, fortified margarine. When exposed to sunlight, the skin can make vitamin D.</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extLst>
                  <a:ext uri="{0D108BD9-81ED-4DB2-BD59-A6C34878D82A}">
                    <a16:rowId xmlns:a16="http://schemas.microsoft.com/office/drawing/2014/main" val="2510834794"/>
                  </a:ext>
                </a:extLst>
              </a:tr>
              <a:tr h="1446025">
                <a:tc>
                  <a:txBody>
                    <a:bodyPr/>
                    <a:lstStyle/>
                    <a:p>
                      <a:pPr fontAlgn="t"/>
                      <a:r>
                        <a:rPr lang="en-US" sz="1000">
                          <a:solidFill>
                            <a:srgbClr val="003366"/>
                          </a:solidFill>
                          <a:effectLst/>
                          <a:latin typeface="Helvetica" panose="020B0604020202020204" pitchFamily="34" charset="0"/>
                        </a:rPr>
                        <a:t>Vitamin E</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Antioxidant; protects cell walls</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Polyunsaturated plant oils (soybean, corn, cottonseed, safflower); leafy green vegetables; wheat germ; whole-grain products; liver; egg yolks; nuts and seeds</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extLst>
                  <a:ext uri="{0D108BD9-81ED-4DB2-BD59-A6C34878D82A}">
                    <a16:rowId xmlns:a16="http://schemas.microsoft.com/office/drawing/2014/main" val="553503901"/>
                  </a:ext>
                </a:extLst>
              </a:tr>
              <a:tr h="1934355">
                <a:tc>
                  <a:txBody>
                    <a:bodyPr/>
                    <a:lstStyle/>
                    <a:p>
                      <a:pPr fontAlgn="t"/>
                      <a:r>
                        <a:rPr lang="en-US" sz="1000">
                          <a:solidFill>
                            <a:srgbClr val="003366"/>
                          </a:solidFill>
                          <a:effectLst/>
                          <a:latin typeface="Helvetica" panose="020B0604020202020204" pitchFamily="34" charset="0"/>
                        </a:rPr>
                        <a:t>Vitamin K</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a:solidFill>
                            <a:srgbClr val="003366"/>
                          </a:solidFill>
                          <a:effectLst/>
                          <a:latin typeface="Helvetica" panose="020B0604020202020204" pitchFamily="34" charset="0"/>
                        </a:rPr>
                        <a:t>Needed for proper blood clotting</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tc>
                  <a:txBody>
                    <a:bodyPr/>
                    <a:lstStyle/>
                    <a:p>
                      <a:pPr fontAlgn="t"/>
                      <a:r>
                        <a:rPr lang="en-US" sz="1000" dirty="0">
                          <a:solidFill>
                            <a:srgbClr val="003366"/>
                          </a:solidFill>
                          <a:effectLst/>
                          <a:latin typeface="Helvetica" panose="020B0604020202020204" pitchFamily="34" charset="0"/>
                        </a:rPr>
                        <a:t>Leafy green vegetables such as kale, collard greens, and spinach; green vegetables such as broccoli, brussels sprouts, and asparagus; also produced in </a:t>
                      </a:r>
                      <a:r>
                        <a:rPr lang="en-US" sz="1000" u="sng" dirty="0">
                          <a:solidFill>
                            <a:srgbClr val="015C9A"/>
                          </a:solidFill>
                          <a:effectLst/>
                          <a:latin typeface="Helvetica" panose="020B0604020202020204" pitchFamily="34" charset="0"/>
                          <a:hlinkClick r:id="rId4"/>
                        </a:rPr>
                        <a:t>intestinal</a:t>
                      </a:r>
                      <a:r>
                        <a:rPr lang="en-US" sz="1000" dirty="0">
                          <a:solidFill>
                            <a:srgbClr val="003366"/>
                          </a:solidFill>
                          <a:effectLst/>
                          <a:latin typeface="Helvetica" panose="020B0604020202020204" pitchFamily="34" charset="0"/>
                        </a:rPr>
                        <a:t> tract by bacteria</a:t>
                      </a:r>
                    </a:p>
                  </a:txBody>
                  <a:tcPr marL="64350" marR="64350" marT="32175" marB="32175">
                    <a:lnL w="6350" cap="flat" cmpd="sng" algn="ctr">
                      <a:solidFill>
                        <a:srgbClr val="363942"/>
                      </a:solidFill>
                      <a:prstDash val="solid"/>
                      <a:round/>
                      <a:headEnd type="none" w="med" len="med"/>
                      <a:tailEnd type="none" w="med" len="med"/>
                    </a:lnL>
                    <a:lnR w="6350" cap="flat" cmpd="sng" algn="ctr">
                      <a:solidFill>
                        <a:srgbClr val="363942"/>
                      </a:solidFill>
                      <a:prstDash val="solid"/>
                      <a:round/>
                      <a:headEnd type="none" w="med" len="med"/>
                      <a:tailEnd type="none" w="med" len="med"/>
                    </a:lnR>
                    <a:lnT w="6350" cap="flat" cmpd="sng" algn="ctr">
                      <a:solidFill>
                        <a:srgbClr val="363942"/>
                      </a:solidFill>
                      <a:prstDash val="solid"/>
                      <a:round/>
                      <a:headEnd type="none" w="med" len="med"/>
                      <a:tailEnd type="none" w="med" len="med"/>
                    </a:lnT>
                    <a:lnB w="6350" cap="flat" cmpd="sng" algn="ctr">
                      <a:solidFill>
                        <a:srgbClr val="363942"/>
                      </a:solidFill>
                      <a:prstDash val="solid"/>
                      <a:round/>
                      <a:headEnd type="none" w="med" len="med"/>
                      <a:tailEnd type="none" w="med" len="med"/>
                    </a:lnB>
                    <a:solidFill>
                      <a:srgbClr val="FFFFFF"/>
                    </a:solidFill>
                  </a:tcPr>
                </a:tc>
                <a:extLst>
                  <a:ext uri="{0D108BD9-81ED-4DB2-BD59-A6C34878D82A}">
                    <a16:rowId xmlns:a16="http://schemas.microsoft.com/office/drawing/2014/main" val="1482900690"/>
                  </a:ext>
                </a:extLst>
              </a:tr>
            </a:tbl>
          </a:graphicData>
        </a:graphic>
      </p:graphicFrame>
      <p:sp>
        <p:nvSpPr>
          <p:cNvPr id="5" name="Rectangle 1">
            <a:extLst>
              <a:ext uri="{FF2B5EF4-FFF2-40B4-BE49-F238E27FC236}">
                <a16:creationId xmlns:a16="http://schemas.microsoft.com/office/drawing/2014/main" id="{BD6D7806-87F1-4462-BFD6-9F1B8BC90545}"/>
              </a:ext>
            </a:extLst>
          </p:cNvPr>
          <p:cNvSpPr>
            <a:spLocks noChangeArrowheads="1"/>
          </p:cNvSpPr>
          <p:nvPr/>
        </p:nvSpPr>
        <p:spPr bwMode="auto">
          <a:xfrm>
            <a:off x="3108593" y="56591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Fat-soluble vitamins</a:t>
            </a:r>
          </a:p>
        </p:txBody>
      </p:sp>
    </p:spTree>
    <p:extLst>
      <p:ext uri="{BB962C8B-B14F-4D97-AF65-F5344CB8AC3E}">
        <p14:creationId xmlns:p14="http://schemas.microsoft.com/office/powerpoint/2010/main" val="80528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8600"/>
            <a:ext cx="8229600" cy="1338943"/>
          </a:xfrm>
        </p:spPr>
        <p:txBody>
          <a:bodyPr anchor="t"/>
          <a:lstStyle/>
          <a:p>
            <a:r>
              <a:rPr lang="en-US" sz="3000" dirty="0"/>
              <a:t>Figure 14-1 The U.S. MyPlate Food Guide Is Used to Provide Teaching About Amounts of Foods Recommended for Daily Intake</a:t>
            </a:r>
          </a:p>
        </p:txBody>
      </p:sp>
      <p:pic>
        <p:nvPicPr>
          <p:cNvPr id="6" name="Picture 5" descr="A diagram of a circle is divided into four sections. One half is fruits and vegetables, with vegetables slightly bigger. One half is grains and proteins, with grains slightly bigger. A serving of dairy is next to the plat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3514" y="1781514"/>
            <a:ext cx="4176972" cy="3768592"/>
          </a:xfrm>
          <a:prstGeom prst="rect">
            <a:avLst/>
          </a:prstGeom>
        </p:spPr>
      </p:pic>
      <p:sp>
        <p:nvSpPr>
          <p:cNvPr id="5" name="Text Placeholder 4"/>
          <p:cNvSpPr>
            <a:spLocks noGrp="1"/>
          </p:cNvSpPr>
          <p:nvPr>
            <p:ph type="body" idx="1"/>
          </p:nvPr>
        </p:nvSpPr>
        <p:spPr>
          <a:xfrm>
            <a:off x="457200" y="5718628"/>
            <a:ext cx="8229600" cy="638957"/>
          </a:xfrm>
        </p:spPr>
        <p:txBody>
          <a:bodyPr/>
          <a:lstStyle/>
          <a:p>
            <a:r>
              <a:rPr lang="en-US" sz="1600" b="1" dirty="0">
                <a:latin typeface="+mn-lt"/>
              </a:rPr>
              <a:t>Source:</a:t>
            </a:r>
            <a:r>
              <a:rPr lang="en-US" sz="1600" dirty="0">
                <a:latin typeface="+mn-lt"/>
              </a:rPr>
              <a:t> From U.S. Department of Agriculture and U.S. Department of Health and Human Services. (2011). Retrieved from </a:t>
            </a:r>
            <a:r>
              <a:rPr lang="en-US" sz="1600" dirty="0">
                <a:latin typeface="+mn-lt"/>
                <a:hlinkClick r:id="rId3"/>
              </a:rPr>
              <a:t>http://www.choosemyplate.gov/</a:t>
            </a:r>
            <a:endParaRPr lang="en-US" sz="1600" dirty="0">
              <a:latin typeface="+mn-lt"/>
            </a:endParaRPr>
          </a:p>
        </p:txBody>
      </p:sp>
    </p:spTree>
    <p:extLst>
      <p:ext uri="{BB962C8B-B14F-4D97-AF65-F5344CB8AC3E}">
        <p14:creationId xmlns:p14="http://schemas.microsoft.com/office/powerpoint/2010/main" val="863854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8ABEA1-FCD5-4C5C-A0CB-708CD532BBC1}"/>
              </a:ext>
            </a:extLst>
          </p:cNvPr>
          <p:cNvPicPr>
            <a:picLocks noChangeAspect="1"/>
          </p:cNvPicPr>
          <p:nvPr/>
        </p:nvPicPr>
        <p:blipFill>
          <a:blip r:embed="rId3"/>
          <a:stretch>
            <a:fillRect/>
          </a:stretch>
        </p:blipFill>
        <p:spPr>
          <a:xfrm>
            <a:off x="198304" y="122254"/>
            <a:ext cx="8758409" cy="6613492"/>
          </a:xfrm>
          <a:prstGeom prst="rect">
            <a:avLst/>
          </a:prstGeom>
        </p:spPr>
      </p:pic>
    </p:spTree>
    <p:extLst>
      <p:ext uri="{BB962C8B-B14F-4D97-AF65-F5344CB8AC3E}">
        <p14:creationId xmlns:p14="http://schemas.microsoft.com/office/powerpoint/2010/main" val="3912946974"/>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11342</TotalTime>
  <Words>2844</Words>
  <Application>Microsoft Office PowerPoint</Application>
  <PresentationFormat>On-screen Show (4:3)</PresentationFormat>
  <Paragraphs>459</Paragraphs>
  <Slides>58</Slides>
  <Notes>24</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58</vt:i4>
      </vt:variant>
    </vt:vector>
  </HeadingPairs>
  <TitlesOfParts>
    <vt:vector size="68" baseType="lpstr">
      <vt:lpstr>Lato Extended</vt:lpstr>
      <vt:lpstr>Noto Sans Symbols</vt:lpstr>
      <vt:lpstr>Arial</vt:lpstr>
      <vt:lpstr>Helvetica</vt:lpstr>
      <vt:lpstr>Roboto</vt:lpstr>
      <vt:lpstr>Times New Roman</vt:lpstr>
      <vt:lpstr>Verdana</vt:lpstr>
      <vt:lpstr>508 Lecture</vt:lpstr>
      <vt:lpstr>1_508 Lecture</vt:lpstr>
      <vt:lpstr>Equation</vt:lpstr>
      <vt:lpstr>Principles of Pediatric Nursing: Caring for Children</vt:lpstr>
      <vt:lpstr>Learning Objectives</vt:lpstr>
      <vt:lpstr>Learning Objective 14.1</vt:lpstr>
      <vt:lpstr>Updates from DGA 2020-2025</vt:lpstr>
      <vt:lpstr>Nutrition</vt:lpstr>
      <vt:lpstr>Macronutrients</vt:lpstr>
      <vt:lpstr>Micronutrients</vt:lpstr>
      <vt:lpstr>Figure 14-1 The U.S. MyPlate Food Guide Is Used to Provide Teaching About Amounts of Foods Recommended for Daily Intake</vt:lpstr>
      <vt:lpstr>PowerPoint Presentation</vt:lpstr>
      <vt:lpstr>Learning Objective 14.2</vt:lpstr>
      <vt:lpstr>https://www.dietaryguidelines.gov/</vt:lpstr>
      <vt:lpstr>Nursing Strategies to  Support Nutritional Needs</vt:lpstr>
      <vt:lpstr>1. Preterm and  Small-for-Gestational-Age (SGA) Infants</vt:lpstr>
      <vt:lpstr>2 a. Infants Age Newborn to 6 Months</vt:lpstr>
      <vt:lpstr>2a. Breastfeeding   Infants Age 0 to 6 Months</vt:lpstr>
      <vt:lpstr>2a. Formula Feeding   Infants 0 to 6 Months </vt:lpstr>
      <vt:lpstr>2a. Formula Feeding    0 to 6 Months </vt:lpstr>
      <vt:lpstr>PowerPoint Presentation</vt:lpstr>
      <vt:lpstr>2 b. Infants Ages 6 to 12 Months </vt:lpstr>
      <vt:lpstr>2 b. Infants Ages 6 to 12 Months </vt:lpstr>
      <vt:lpstr>Figure 14-3 Introducing Finger Foods</vt:lpstr>
      <vt:lpstr>2b. Infants Ages 6 to 12 Months (5 of 5)</vt:lpstr>
      <vt:lpstr>2 b. Infants Ages 6 to 12 Months</vt:lpstr>
      <vt:lpstr>Figure 14-2 Early Childhood Caries</vt:lpstr>
      <vt:lpstr>3. Toddlers </vt:lpstr>
      <vt:lpstr>3. Toddlers </vt:lpstr>
      <vt:lpstr>Figure 14-4 Fostering Healthy Eating Habits</vt:lpstr>
      <vt:lpstr>4. Preschoolers</vt:lpstr>
      <vt:lpstr>Figure 14-5 Preschoolers Learn Food Habits by Eating with Others</vt:lpstr>
      <vt:lpstr>5. School-Age Children</vt:lpstr>
      <vt:lpstr>5. School-Age Children </vt:lpstr>
      <vt:lpstr>6. Adolescents</vt:lpstr>
      <vt:lpstr>Learning Objective 14.3</vt:lpstr>
      <vt:lpstr>Analysis of Growth Measures</vt:lpstr>
      <vt:lpstr>Physical Assessment and Laboratory Findings</vt:lpstr>
      <vt:lpstr>Table 14–3 Clinical Manifestations of Dietary Deficiencies/Excesses (1 of 2)</vt:lpstr>
      <vt:lpstr>Table 14–3 Clinical Manifestations of Dietary Deficiencies/Excesses (2 of 2)</vt:lpstr>
      <vt:lpstr>Learning Objective 14.4</vt:lpstr>
      <vt:lpstr>Food Security and Insecurity </vt:lpstr>
      <vt:lpstr>Overweight and Obesity https://www.cdc.gov/healthyweight/children/</vt:lpstr>
      <vt:lpstr>Food Safety</vt:lpstr>
      <vt:lpstr>Heavy Metals Contamination (Mercury, Arsenic, Lead, Cadmium)</vt:lpstr>
      <vt:lpstr>Nutritional Deficiencies</vt:lpstr>
      <vt:lpstr>Iron Deficiency</vt:lpstr>
      <vt:lpstr>Vitamin D Deficiency</vt:lpstr>
      <vt:lpstr>Folic Acid Deficiency</vt:lpstr>
      <vt:lpstr>Protein-Energy Malnutrition </vt:lpstr>
      <vt:lpstr>Learning Objective 14.5</vt:lpstr>
      <vt:lpstr>Conditions of  Imbalanced Nutritional Intake</vt:lpstr>
      <vt:lpstr>Conditions of  Imbalanced Nutritional Intake (2 of 3)</vt:lpstr>
      <vt:lpstr>Conditions of  Imbalanced Nutritional Intake (3 of 3)</vt:lpstr>
      <vt:lpstr>Address Nutritional Needs for Children With Health Conditions</vt:lpstr>
      <vt:lpstr>Conditions That Influence Nutritional Needs</vt:lpstr>
      <vt:lpstr>Celiac Disease</vt:lpstr>
      <vt:lpstr>Enteral Therapy </vt:lpstr>
      <vt:lpstr>Figure 14-11 Enteral Therapy. This Child Has Returned to School Following Surgery. He Has Difficulty Chewing and Swallowing Food Due to Cerebral Palsy. The School Nurse Has Taught His Teacher How to Safely Administer Some Enteral Feedings During School Hours</vt:lpstr>
      <vt:lpstr>Total Parenteral Nutrition</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Pediatric Nursing: Caring for Children, 7e</dc:title>
  <dc:subject>Health Science</dc:subject>
  <dc:creator>Ball/Bindler/Cowen/Shaw</dc:creator>
  <cp:keywords>Principles of Pediatric Nursing</cp:keywords>
  <cp:lastModifiedBy>Jamie Lee</cp:lastModifiedBy>
  <cp:revision>893</cp:revision>
  <dcterms:modified xsi:type="dcterms:W3CDTF">2021-08-31T14:01:28Z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